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Proxima Nova"/>
      <p:regular r:id="rId29"/>
      <p:bold r:id="rId30"/>
      <p:italic r:id="rId31"/>
      <p:boldItalic r:id="rId32"/>
    </p:embeddedFont>
    <p:embeddedFont>
      <p:font typeface="Permanent Marker"/>
      <p:regular r:id="rId33"/>
    </p:embeddedFont>
    <p:embeddedFont>
      <p:font typeface="Bree Serif"/>
      <p:regular r:id="rId34"/>
    </p:embeddedFont>
    <p:embeddedFont>
      <p:font typeface="Ultra"/>
      <p:regular r:id="rId35"/>
    </p:embeddedFont>
    <p:embeddedFont>
      <p:font typeface="Alfa Slab One"/>
      <p:regular r:id="rId36"/>
    </p:embeddedFont>
    <p:embeddedFont>
      <p:font typeface="Century Gothic"/>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roximaNova-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roximaNova-italic.fntdata"/><Relationship Id="rId30" Type="http://schemas.openxmlformats.org/officeDocument/2006/relationships/font" Target="fonts/ProximaNova-bold.fntdata"/><Relationship Id="rId11" Type="http://schemas.openxmlformats.org/officeDocument/2006/relationships/slide" Target="slides/slide6.xml"/><Relationship Id="rId33" Type="http://schemas.openxmlformats.org/officeDocument/2006/relationships/font" Target="fonts/PermanentMarker-regular.fntdata"/><Relationship Id="rId10" Type="http://schemas.openxmlformats.org/officeDocument/2006/relationships/slide" Target="slides/slide5.xml"/><Relationship Id="rId32" Type="http://schemas.openxmlformats.org/officeDocument/2006/relationships/font" Target="fonts/ProximaNova-boldItalic.fntdata"/><Relationship Id="rId13" Type="http://schemas.openxmlformats.org/officeDocument/2006/relationships/slide" Target="slides/slide8.xml"/><Relationship Id="rId35" Type="http://schemas.openxmlformats.org/officeDocument/2006/relationships/font" Target="fonts/Ultra-regular.fntdata"/><Relationship Id="rId12" Type="http://schemas.openxmlformats.org/officeDocument/2006/relationships/slide" Target="slides/slide7.xml"/><Relationship Id="rId34" Type="http://schemas.openxmlformats.org/officeDocument/2006/relationships/font" Target="fonts/BreeSerif-regular.fntdata"/><Relationship Id="rId15" Type="http://schemas.openxmlformats.org/officeDocument/2006/relationships/slide" Target="slides/slide10.xml"/><Relationship Id="rId37" Type="http://schemas.openxmlformats.org/officeDocument/2006/relationships/font" Target="fonts/CenturyGothic-regular.fntdata"/><Relationship Id="rId14" Type="http://schemas.openxmlformats.org/officeDocument/2006/relationships/slide" Target="slides/slide9.xml"/><Relationship Id="rId36" Type="http://schemas.openxmlformats.org/officeDocument/2006/relationships/font" Target="fonts/AlfaSlabOne-regular.fntdata"/><Relationship Id="rId17" Type="http://schemas.openxmlformats.org/officeDocument/2006/relationships/slide" Target="slides/slide12.xml"/><Relationship Id="rId39" Type="http://schemas.openxmlformats.org/officeDocument/2006/relationships/font" Target="fonts/CenturyGothic-italic.fntdata"/><Relationship Id="rId16" Type="http://schemas.openxmlformats.org/officeDocument/2006/relationships/slide" Target="slides/slide11.xml"/><Relationship Id="rId38" Type="http://schemas.openxmlformats.org/officeDocument/2006/relationships/font" Target="fonts/CenturyGothic-bold.fntdata"/><Relationship Id="rId19" Type="http://schemas.openxmlformats.org/officeDocument/2006/relationships/slide" Target="slides/slide14.xml"/><Relationship Id="rId18" Type="http://schemas.openxmlformats.org/officeDocument/2006/relationships/slide" Target="slides/slide13.xml"/></Relationships>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2.jpg>
</file>

<file path=ppt/media/image20.jpg>
</file>

<file path=ppt/media/image21.png>
</file>

<file path=ppt/media/image22.png>
</file>

<file path=ppt/media/image25.png>
</file>

<file path=ppt/media/image27.png>
</file>

<file path=ppt/media/image28.png>
</file>

<file path=ppt/media/image3.png>
</file>

<file path=ppt/media/image31.png>
</file>

<file path=ppt/media/image32.png>
</file>

<file path=ppt/media/image34.png>
</file>

<file path=ppt/media/image36.png>
</file>

<file path=ppt/media/image39.png>
</file>

<file path=ppt/media/image41.png>
</file>

<file path=ppt/media/image42.png>
</file>

<file path=ppt/media/image43.png>
</file>

<file path=ppt/media/image45.png>
</file>

<file path=ppt/media/image47.png>
</file>

<file path=ppt/media/image48.png>
</file>

<file path=ppt/media/image49.png>
</file>

<file path=ppt/media/image5.jpg>
</file>

<file path=ppt/media/image50.png>
</file>

<file path=ppt/media/image52.png>
</file>

<file path=ppt/media/image54.png>
</file>

<file path=ppt/media/image55.png>
</file>

<file path=ppt/media/image56.png>
</file>

<file path=ppt/media/image57.png>
</file>

<file path=ppt/media/image58.png>
</file>

<file path=ppt/media/image59.png>
</file>

<file path=ppt/media/image6.png>
</file>

<file path=ppt/media/image61.png>
</file>

<file path=ppt/media/image6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ad059b842c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ad059b842c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Jorge</a:t>
            </a:r>
            <a:endParaRPr/>
          </a:p>
          <a:p>
            <a:pPr indent="-298450" lvl="0" marL="457200" rtl="0" algn="l">
              <a:spcBef>
                <a:spcPts val="0"/>
              </a:spcBef>
              <a:spcAft>
                <a:spcPts val="0"/>
              </a:spcAft>
              <a:buSzPts val="1100"/>
              <a:buChar char="-"/>
            </a:pPr>
            <a:r>
              <a:rPr lang="es-419"/>
              <a:t>Sensor de temperatura: Este sensor es utilizado para obtener la temperatura del ambiente alrededor y saber si es necesario prender algo como el aire acondicionado. También usamos un sensor de temperatura para el agua (simulado) por que tambien depende de la temperatura es la oxigenación que el agua tiene y tu siempre quieres que tenga la mayor oxigenación entonces si el agua está caliente podemos identificar esto para saber que hay que prender algo como un burbujeador o un congelador de agua.</a:t>
            </a:r>
            <a:endParaRPr/>
          </a:p>
          <a:p>
            <a:pPr indent="-298450" lvl="0" marL="457200" rtl="0" algn="l">
              <a:spcBef>
                <a:spcPts val="0"/>
              </a:spcBef>
              <a:spcAft>
                <a:spcPts val="0"/>
              </a:spcAft>
              <a:buSzPts val="1100"/>
              <a:buChar char="-"/>
            </a:pPr>
            <a:r>
              <a:rPr lang="es-419"/>
              <a:t>Sensor de luz: este sensor de luz lo usamos para que el cliente pueda ver a qué tanta iluminación llega a sus planta para que el usuario sepa si el ve que es baja que lo prenda de manera manual, pero también el programa depende de la hora que sea o de la cantidad de luz que haya prende los focos.</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aeaf937fe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aeaf937fe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Jorge</a:t>
            </a:r>
            <a:endParaRPr/>
          </a:p>
          <a:p>
            <a:pPr indent="-298450" lvl="0" marL="457200" rtl="0" algn="l">
              <a:spcBef>
                <a:spcPts val="0"/>
              </a:spcBef>
              <a:spcAft>
                <a:spcPts val="0"/>
              </a:spcAft>
              <a:buSzPts val="1100"/>
              <a:buChar char="-"/>
            </a:pPr>
            <a:r>
              <a:rPr lang="es-419"/>
              <a:t>Sensor de de distancia: el sensor de distancia lo utilizamos para medir la altura del agua para saber si es necesario abrir algo como una válvula para volver a llenar el agua para las plantas, pero en la realidad no se utilizaría uno ultrasónico se utiliza un sensor de nivel de agua.</a:t>
            </a:r>
            <a:endParaRPr/>
          </a:p>
          <a:p>
            <a:pPr indent="-298450" lvl="0" marL="457200" rtl="0" algn="l">
              <a:spcBef>
                <a:spcPts val="0"/>
              </a:spcBef>
              <a:spcAft>
                <a:spcPts val="0"/>
              </a:spcAft>
              <a:buSzPts val="1100"/>
              <a:buChar char="-"/>
            </a:pPr>
            <a:r>
              <a:rPr lang="es-419"/>
              <a:t>No constante pero si continua. </a:t>
            </a:r>
            <a:endParaRPr/>
          </a:p>
          <a:p>
            <a:pPr indent="-298450" lvl="0" marL="457200" rtl="0" algn="l">
              <a:spcBef>
                <a:spcPts val="0"/>
              </a:spcBef>
              <a:spcAft>
                <a:spcPts val="0"/>
              </a:spcAft>
              <a:buSzPts val="1100"/>
              <a:buChar char="-"/>
            </a:pPr>
            <a:r>
              <a:rPr lang="es-419"/>
              <a:t>Es poco probable que se tenga un cambio repentino en las variables que se están midiendo, y se podrían concentrar las mediciones en las que se podrían tener más cambios como al medio dia o al anochecer.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ad059b842c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ad059b842c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Brenda</a:t>
            </a:r>
            <a:endParaRPr/>
          </a:p>
          <a:p>
            <a:pPr indent="0" lvl="0" marL="0" rtl="0" algn="l">
              <a:spcBef>
                <a:spcPts val="0"/>
              </a:spcBef>
              <a:spcAft>
                <a:spcPts val="0"/>
              </a:spcAft>
              <a:buNone/>
            </a:pPr>
            <a:r>
              <a:rPr lang="es-419"/>
              <a:t>La información que se tiene por ahora podríamos decir que no es sensible, depende de cómo lo veas, tal vez uno no quiere que sepa como están las cosas en su huerto pero por ahorita no hay mucho problema debido a que solo se consideran 3 sensores de control del huerto, por eso no hay tanto problema en utilizar dweet para guardar los datos.</a:t>
            </a:r>
            <a:endParaRPr/>
          </a:p>
          <a:p>
            <a:pPr indent="0" lvl="0" marL="0" rtl="0" algn="l">
              <a:spcBef>
                <a:spcPts val="0"/>
              </a:spcBef>
              <a:spcAft>
                <a:spcPts val="0"/>
              </a:spcAft>
              <a:buNone/>
            </a:pPr>
            <a:r>
              <a:rPr lang="es-419"/>
              <a:t>Pero en el futuro para integrar información de usuario, y para tener un producto hecho para un cliente si se tendría que hacer cambios, por decir, utilizar mqtt y firebase para guardar datos. Se pudiera usar firebase o sql para guardar la información de usuarios y tener nuestras paginas web con protocolo https, y tambien mandar los datos de manera segura a los servidores con protocolo https.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ad059b842c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ad059b842c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Andres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aeaf937fe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aeaf937fe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Andres</a:t>
            </a:r>
            <a:endParaRPr/>
          </a:p>
          <a:p>
            <a:pPr indent="0" lvl="0" marL="0" rtl="0" algn="l">
              <a:spcBef>
                <a:spcPts val="0"/>
              </a:spcBef>
              <a:spcAft>
                <a:spcPts val="0"/>
              </a:spcAft>
              <a:buNone/>
            </a:pPr>
            <a:r>
              <a:rPr lang="es-419"/>
              <a:t>librería</a:t>
            </a:r>
            <a:r>
              <a:rPr lang="es-419"/>
              <a:t> DHT Arduino regresa NAN si algo sale mal en la lectura del sensor, para comprobar si el valor está mal, se tendría que comprobar el último valor que manda el Arduino y si este no es de 8 bits, quiere decir que la lectura del sensor es incorrecta.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aeaf937fe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aeaf937fe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Brenda</a:t>
            </a:r>
            <a:endParaRPr/>
          </a:p>
          <a:p>
            <a:pPr indent="0" lvl="0" marL="0" rtl="0" algn="l">
              <a:spcBef>
                <a:spcPts val="0"/>
              </a:spcBef>
              <a:spcAft>
                <a:spcPts val="0"/>
              </a:spcAft>
              <a:buNone/>
            </a:pPr>
            <a:r>
              <a:rPr lang="es-419"/>
              <a:t>Este proyecto está dirigido a granjeros y personas en casa que quisieran poder tener su propio huerto pero no tienen el tiempo para andar revisandolo muy seguido.</a:t>
            </a:r>
            <a:endParaRPr/>
          </a:p>
          <a:p>
            <a:pPr indent="-298450" lvl="0" marL="457200" rtl="0" algn="l">
              <a:spcBef>
                <a:spcPts val="0"/>
              </a:spcBef>
              <a:spcAft>
                <a:spcPts val="0"/>
              </a:spcAft>
              <a:buSzPts val="1100"/>
              <a:buChar char="-"/>
            </a:pPr>
            <a:r>
              <a:rPr lang="es-419"/>
              <a:t>Las variables las decidimos al investigar sobre qué son las cosas más importantes para cuidar un huerto y hacer que funcione. Llegamos a ver que la temperatura es importante y no solo la del ambiente si no también la del agua ya que la temperatura del agua determina cuánta oxigenación tiene. También la iluminación es algo muy importante porque cada planta necesita una cantidad de luz para vivir. Siempre estarse fijando cuánta agua tienen nuestras plantas para saber cuándo regarlas es algo tedioso y nuestro sistema proporciona una solución para este problema.</a:t>
            </a:r>
            <a:endParaRPr/>
          </a:p>
          <a:p>
            <a:pPr indent="-298450" lvl="0" marL="457200" rtl="0" algn="l">
              <a:spcBef>
                <a:spcPts val="0"/>
              </a:spcBef>
              <a:spcAft>
                <a:spcPts val="0"/>
              </a:spcAft>
              <a:buSzPts val="1100"/>
              <a:buChar char="-"/>
            </a:pPr>
            <a:r>
              <a:rPr lang="es-419"/>
              <a:t>La necesidad del usuario que llegamos a atacar en este problema es sobre reducir el trabajo y tiempo que se le tiene que dar para poder cuidar de un huerto al igual que reducir los gastos que se tiene para tener uno al automatizar la recolección de datos y mandarlos a un dashboard donde se pueden visualizar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ad059b842c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ad059b842c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Brenda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a78d713507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a78d713507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Brenda</a:t>
            </a:r>
            <a:endParaRPr/>
          </a:p>
          <a:p>
            <a:pPr indent="0" lvl="0" marL="0" rtl="0" algn="l">
              <a:spcBef>
                <a:spcPts val="0"/>
              </a:spcBef>
              <a:spcAft>
                <a:spcPts val="0"/>
              </a:spcAft>
              <a:buClr>
                <a:srgbClr val="000000"/>
              </a:buClr>
              <a:buSzPts val="1100"/>
              <a:buFont typeface="Arial"/>
              <a:buNone/>
            </a:pPr>
            <a:r>
              <a:rPr lang="es-419"/>
              <a:t>Al usuario se le muestra los datos como temperatura del agua, la hora, la cantidad de luz que recibe el huerto, la temperatura y humedad del huerto y también lo dejamos poder ver con cámaras su huerto.</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ad059b842c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ad059b842c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Jorge</a:t>
            </a:r>
            <a:endParaRPr>
              <a:solidFill>
                <a:schemeClr val="dk1"/>
              </a:solidFill>
            </a:endParaRPr>
          </a:p>
          <a:p>
            <a:pPr indent="0" lvl="0" marL="0" rtl="0" algn="l">
              <a:spcBef>
                <a:spcPts val="0"/>
              </a:spcBef>
              <a:spcAft>
                <a:spcPts val="0"/>
              </a:spcAft>
              <a:buClr>
                <a:schemeClr val="dk1"/>
              </a:buClr>
              <a:buSzPts val="1100"/>
              <a:buFont typeface="Arial"/>
              <a:buNone/>
            </a:pPr>
            <a:r>
              <a:rPr lang="es-419">
                <a:solidFill>
                  <a:schemeClr val="dk1"/>
                </a:solidFill>
              </a:rPr>
              <a:t>Se encontraron estos requerimientos a través de entrevistas con clientes potenciales y investigacion</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a78d713507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a78d713507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Andres</a:t>
            </a:r>
            <a:endParaRPr/>
          </a:p>
          <a:p>
            <a:pPr indent="0" lvl="0" marL="0" rtl="0" algn="l">
              <a:spcBef>
                <a:spcPts val="0"/>
              </a:spcBef>
              <a:spcAft>
                <a:spcPts val="0"/>
              </a:spcAft>
              <a:buNone/>
            </a:pPr>
            <a:r>
              <a:rPr lang="es-419"/>
              <a:t>Nosotros fuimos por un diseño minimalista que fuera fácil para los ojos en el dia (tambien se quisiera en algún momento poner un dark mode), y que tuviera un acomodo con sentido, para que fuera fácil para el usuario saber qué es qué y saber cómo usarlo.</a:t>
            </a:r>
            <a:endParaRPr/>
          </a:p>
          <a:p>
            <a:pPr indent="0" lvl="0" marL="0" rtl="0" algn="l">
              <a:spcBef>
                <a:spcPts val="0"/>
              </a:spcBef>
              <a:spcAft>
                <a:spcPts val="0"/>
              </a:spcAft>
              <a:buNone/>
            </a:pPr>
            <a:r>
              <a:rPr lang="es-419"/>
              <a:t>Al usuario le enseñamos cámaras par que pueda cuidar del huerto sin levantarse, le enseñamos los datos relevantes y también le enseñamos cuando se activa las válvulas, ventiladores o luces y estos también sirven como botones par que el usuario los active y desactive manualmente</a:t>
            </a:r>
            <a:endParaRPr/>
          </a:p>
          <a:p>
            <a:pPr indent="0" lvl="0" marL="0" rtl="0" algn="l">
              <a:spcBef>
                <a:spcPts val="0"/>
              </a:spcBef>
              <a:spcAft>
                <a:spcPts val="0"/>
              </a:spcAft>
              <a:buNone/>
            </a:pPr>
            <a:r>
              <a:t/>
            </a:r>
            <a:endParaRPr/>
          </a:p>
          <a:p>
            <a:pPr indent="0" lvl="0" marL="0" rtl="0" algn="l">
              <a:spcBef>
                <a:spcPts val="0"/>
              </a:spcBef>
              <a:spcAft>
                <a:spcPts val="0"/>
              </a:spcAft>
              <a:buNone/>
            </a:pPr>
            <a:r>
              <a:rPr lang="es-419"/>
              <a:t>Y para el diseño del celular quisimos mantener el mismo diseño que la versión que de desktop para que sea fácil cambiar entre usar el de computadora y el de celular, solo cambiamos los tamaños de las cosas y utilizamos un menú para poder manejarse entre cámara e información para que sea fácil y cómodo usar en celular</a:t>
            </a:r>
            <a:endParaRPr/>
          </a:p>
          <a:p>
            <a:pPr indent="0" lvl="0" marL="0" rtl="0" algn="l">
              <a:spcBef>
                <a:spcPts val="0"/>
              </a:spcBef>
              <a:spcAft>
                <a:spcPts val="0"/>
              </a:spcAft>
              <a:buClr>
                <a:srgbClr val="000000"/>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a78d7135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a78d7135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rPr>
              <a:t>Roberto</a:t>
            </a:r>
            <a:endParaRPr/>
          </a:p>
          <a:p>
            <a:pPr indent="0" lvl="0" marL="0" rtl="0" algn="l">
              <a:spcBef>
                <a:spcPts val="0"/>
              </a:spcBef>
              <a:spcAft>
                <a:spcPts val="0"/>
              </a:spcAft>
              <a:buNone/>
            </a:pPr>
            <a:r>
              <a:rPr lang="es-419"/>
              <a:t>Tema: Definición de Hidroponía </a:t>
            </a:r>
            <a:endParaRPr/>
          </a:p>
          <a:p>
            <a:pPr indent="0" lvl="0" marL="0" rtl="0" algn="l">
              <a:spcBef>
                <a:spcPts val="0"/>
              </a:spcBef>
              <a:spcAft>
                <a:spcPts val="0"/>
              </a:spcAft>
              <a:buNone/>
            </a:pPr>
            <a:r>
              <a:t/>
            </a:r>
            <a:endParaRPr/>
          </a:p>
          <a:p>
            <a:pPr indent="0" lvl="0" marL="0" rtl="0" algn="l">
              <a:spcBef>
                <a:spcPts val="0"/>
              </a:spcBef>
              <a:spcAft>
                <a:spcPts val="0"/>
              </a:spcAft>
              <a:buNone/>
            </a:pPr>
            <a:r>
              <a:rPr lang="es-419"/>
              <a:t>La hidroponía ha surgido como un método fuera de lo tradicional para cultivar hortalizas con mejor calidad: no se requieren de herbicidas, abonos ni fertilizantes.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ad059b842c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ad059b842c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Brenda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ad059b842c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ad059b842c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Andres</a:t>
            </a:r>
            <a:endParaRPr/>
          </a:p>
          <a:p>
            <a:pPr indent="0" lvl="0" marL="0" rtl="0" algn="l">
              <a:spcBef>
                <a:spcPts val="0"/>
              </a:spcBef>
              <a:spcAft>
                <a:spcPts val="0"/>
              </a:spcAft>
              <a:buNone/>
            </a:pPr>
            <a:r>
              <a:rPr lang="es-419"/>
              <a:t>Tomando en cuenta el nodeMCU proporcionado para el reto y sabiendo que funciona utilizando Wifi, se podría optar por reemplazar este módulo por un módulo WISOL RCZ2 que tiene un costo aproximado de 700 pesos mexicanos y que tiene la capacidad de conectarse a redes Sigfox.</a:t>
            </a:r>
            <a:endParaRPr/>
          </a:p>
          <a:p>
            <a:pPr indent="0" lvl="0" marL="0" rtl="0" algn="l">
              <a:spcBef>
                <a:spcPts val="0"/>
              </a:spcBef>
              <a:spcAft>
                <a:spcPts val="0"/>
              </a:spcAft>
              <a:buNone/>
            </a:pPr>
            <a:r>
              <a:rPr lang="es-419"/>
              <a:t>A diferencia de Wifi, con Sigfox los datos se transmiten a través de un canal llamado UNB (Ultra Narrow Band) que está diseñado específicamente para funcionar con una baja transferencia de datos. Es la funcionalidad principal que se busca en el huerto hidropónico ya que se no se requieren mediciones muy frecuentes del huerto.</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ad059b842c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ad059b842c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Andres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a78d71350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a78d71350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a78d71350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a78d71350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Roberto</a:t>
            </a:r>
            <a:endParaRPr>
              <a:solidFill>
                <a:schemeClr val="dk1"/>
              </a:solidFill>
            </a:endParaRPr>
          </a:p>
          <a:p>
            <a:pPr indent="0" lvl="0" marL="0" rtl="0" algn="l">
              <a:spcBef>
                <a:spcPts val="0"/>
              </a:spcBef>
              <a:spcAft>
                <a:spcPts val="0"/>
              </a:spcAft>
              <a:buNone/>
            </a:pPr>
            <a:r>
              <a:rPr lang="es-419">
                <a:solidFill>
                  <a:schemeClr val="dk1"/>
                </a:solidFill>
              </a:rPr>
              <a:t>Tema: </a:t>
            </a:r>
            <a:r>
              <a:rPr lang="es-419">
                <a:solidFill>
                  <a:schemeClr val="dk1"/>
                </a:solidFill>
              </a:rPr>
              <a:t>Problemas más comunes de agricultores con cultivos hidropónicos: </a:t>
            </a:r>
            <a:endParaRPr>
              <a:solidFill>
                <a:schemeClr val="dk1"/>
              </a:solidFill>
            </a:endParaRPr>
          </a:p>
          <a:p>
            <a:pPr indent="-298450" lvl="0" marL="457200" rtl="0" algn="l">
              <a:spcBef>
                <a:spcPts val="0"/>
              </a:spcBef>
              <a:spcAft>
                <a:spcPts val="0"/>
              </a:spcAft>
              <a:buClr>
                <a:schemeClr val="dk1"/>
              </a:buClr>
              <a:buSzPts val="1100"/>
              <a:buChar char="-"/>
            </a:pPr>
            <a:r>
              <a:rPr lang="es-419">
                <a:solidFill>
                  <a:schemeClr val="dk1"/>
                </a:solidFill>
              </a:rPr>
              <a:t>Cuando se inicia con la hidroponía, muchas veces, por la falta de inexperiencia, es muy difícil tener un control de las variables que son importantes para la calidad de los cultivos.</a:t>
            </a:r>
            <a:endParaRPr>
              <a:solidFill>
                <a:schemeClr val="dk1"/>
              </a:solidFill>
            </a:endParaRPr>
          </a:p>
          <a:p>
            <a:pPr indent="-298450" lvl="0" marL="457200" rtl="0" algn="l">
              <a:spcBef>
                <a:spcPts val="0"/>
              </a:spcBef>
              <a:spcAft>
                <a:spcPts val="0"/>
              </a:spcAft>
              <a:buClr>
                <a:schemeClr val="dk1"/>
              </a:buClr>
              <a:buSzPts val="1100"/>
              <a:buChar char="-"/>
            </a:pPr>
            <a:r>
              <a:rPr lang="es-419">
                <a:solidFill>
                  <a:schemeClr val="dk1"/>
                </a:solidFill>
              </a:rPr>
              <a:t>Existen 4 problemas principales en los cultivos hidropónicos: nutrición, ambiente de crecimiento de la planta, plagas y problemas genéticos.</a:t>
            </a:r>
            <a:endParaRPr>
              <a:solidFill>
                <a:schemeClr val="dk1"/>
              </a:solidFill>
            </a:endParaRPr>
          </a:p>
          <a:p>
            <a:pPr indent="-298450" lvl="0" marL="457200" rtl="0" algn="l">
              <a:spcBef>
                <a:spcPts val="0"/>
              </a:spcBef>
              <a:spcAft>
                <a:spcPts val="0"/>
              </a:spcAft>
              <a:buClr>
                <a:schemeClr val="dk1"/>
              </a:buClr>
              <a:buSzPts val="1100"/>
              <a:buChar char="-"/>
            </a:pPr>
            <a:r>
              <a:rPr lang="es-419">
                <a:solidFill>
                  <a:schemeClr val="dk1"/>
                </a:solidFill>
              </a:rPr>
              <a:t>Uno de los problemas que enfrentan los agricultores e incluso las personas que cultivan plantas en sus propios hogares es la productividad.</a:t>
            </a:r>
            <a:endParaRPr>
              <a:solidFill>
                <a:schemeClr val="dk1"/>
              </a:solidFill>
            </a:endParaRPr>
          </a:p>
          <a:p>
            <a:pPr indent="0" lvl="0" marL="457200" rtl="0" algn="l">
              <a:spcBef>
                <a:spcPts val="0"/>
              </a:spcBef>
              <a:spcAft>
                <a:spcPts val="0"/>
              </a:spcAft>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ad059b842c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ad059b842c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rPr>
              <a:t>Roberto</a:t>
            </a:r>
            <a:endParaRPr/>
          </a:p>
          <a:p>
            <a:pPr indent="0" lvl="0" marL="0" rtl="0" algn="l">
              <a:spcBef>
                <a:spcPts val="0"/>
              </a:spcBef>
              <a:spcAft>
                <a:spcPts val="0"/>
              </a:spcAft>
              <a:buNone/>
            </a:pPr>
            <a:r>
              <a:rPr lang="es-419"/>
              <a:t>Con la finalidad de ayudar a los agricultores a tener un mejor control del ambiente de los cultivos: </a:t>
            </a:r>
            <a:endParaRPr/>
          </a:p>
          <a:p>
            <a:pPr indent="0" lvl="0" marL="0" rtl="0" algn="l">
              <a:spcBef>
                <a:spcPts val="0"/>
              </a:spcBef>
              <a:spcAft>
                <a:spcPts val="0"/>
              </a:spcAft>
              <a:buNone/>
            </a:pPr>
            <a:r>
              <a:rPr lang="es-419"/>
              <a:t>La propuesta HidroFarm será un</a:t>
            </a:r>
            <a:r>
              <a:rPr lang="es-419"/>
              <a:t> prototipo de un huerto hidropónico automatizado en donde se incluirán sensores para poder tener mediciones en tiempo real de las variables dentro de los invernaderos como la temperatura, humedad, iluminación y nivel de agua del huerto y de esta manera poder controlarlas.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adec9090e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adec9090e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rPr>
              <a:t>Roberto</a:t>
            </a:r>
            <a:endParaRPr/>
          </a:p>
          <a:p>
            <a:pPr indent="0" lvl="0" marL="0" rtl="0" algn="l">
              <a:spcBef>
                <a:spcPts val="0"/>
              </a:spcBef>
              <a:spcAft>
                <a:spcPts val="0"/>
              </a:spcAft>
              <a:buNone/>
            </a:pPr>
            <a:r>
              <a:rPr lang="es-419"/>
              <a:t>Beneficios: </a:t>
            </a:r>
            <a:endParaRPr/>
          </a:p>
          <a:p>
            <a:pPr indent="-298450" lvl="0" marL="457200" rtl="0" algn="l">
              <a:spcBef>
                <a:spcPts val="0"/>
              </a:spcBef>
              <a:spcAft>
                <a:spcPts val="0"/>
              </a:spcAft>
              <a:buSzPts val="1100"/>
              <a:buChar char="-"/>
            </a:pPr>
            <a:r>
              <a:rPr lang="es-419"/>
              <a:t>Este ayudará a reducir los gastos de los recursos y tener un proceso de cultivo mucho más óptimo y productivo, en el que se aprovechen los recursos naturales.</a:t>
            </a:r>
            <a:endParaRPr/>
          </a:p>
          <a:p>
            <a:pPr indent="-298450" lvl="0" marL="457200" rtl="0" algn="l">
              <a:spcBef>
                <a:spcPts val="0"/>
              </a:spcBef>
              <a:spcAft>
                <a:spcPts val="0"/>
              </a:spcAft>
              <a:buSzPts val="1100"/>
              <a:buChar char="-"/>
            </a:pPr>
            <a:r>
              <a:rPr lang="es-419"/>
              <a:t>También se ayuda a las decisiones adicionales, como decidir el mejor momento para activar las bombas de agua o alguna otra mejora adicional que se pueda llevar a cabo con base en los datos.</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d059b842c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ad059b842c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s-419"/>
              <a:t>Roberto</a:t>
            </a:r>
            <a:endParaRPr/>
          </a:p>
          <a:p>
            <a:pPr indent="0" lvl="0" marL="0" rtl="0" algn="just">
              <a:lnSpc>
                <a:spcPct val="115000"/>
              </a:lnSpc>
              <a:spcBef>
                <a:spcPts val="0"/>
              </a:spcBef>
              <a:spcAft>
                <a:spcPts val="0"/>
              </a:spcAft>
              <a:buClr>
                <a:schemeClr val="dk1"/>
              </a:buClr>
              <a:buSzPts val="1100"/>
              <a:buFont typeface="Arial"/>
              <a:buNone/>
            </a:pPr>
            <a:r>
              <a:rPr lang="es-419"/>
              <a:t>HidroFarm ayuda a ahorrar energía y recursos naturales, así como a eficientar el uso de recursos naturales:</a:t>
            </a:r>
            <a:endParaRPr/>
          </a:p>
          <a:p>
            <a:pPr indent="-298450" lvl="0" marL="457200" rtl="0" algn="just">
              <a:lnSpc>
                <a:spcPct val="115000"/>
              </a:lnSpc>
              <a:spcBef>
                <a:spcPts val="0"/>
              </a:spcBef>
              <a:spcAft>
                <a:spcPts val="0"/>
              </a:spcAft>
              <a:buSzPts val="1100"/>
              <a:buChar char="-"/>
            </a:pPr>
            <a:r>
              <a:rPr lang="es-419">
                <a:solidFill>
                  <a:schemeClr val="dk1"/>
                </a:solidFill>
              </a:rPr>
              <a:t>Aprovechamiento de</a:t>
            </a:r>
            <a:r>
              <a:rPr lang="es-419">
                <a:solidFill>
                  <a:schemeClr val="dk1"/>
                </a:solidFill>
              </a:rPr>
              <a:t> hasta un 90% de consumo de agua.</a:t>
            </a:r>
            <a:endParaRPr>
              <a:solidFill>
                <a:schemeClr val="dk1"/>
              </a:solidFill>
            </a:endParaRPr>
          </a:p>
          <a:p>
            <a:pPr indent="-298450" lvl="1" marL="914400" rtl="0" algn="l">
              <a:spcBef>
                <a:spcPts val="0"/>
              </a:spcBef>
              <a:spcAft>
                <a:spcPts val="0"/>
              </a:spcAft>
              <a:buSzPts val="1100"/>
              <a:buChar char="-"/>
            </a:pPr>
            <a:r>
              <a:rPr lang="es-419" sz="1200">
                <a:highlight>
                  <a:srgbClr val="FFFFFF"/>
                </a:highlight>
                <a:latin typeface="Times New Roman"/>
                <a:ea typeface="Times New Roman"/>
                <a:cs typeface="Times New Roman"/>
                <a:sym typeface="Times New Roman"/>
              </a:rPr>
              <a:t>hidroponía: 20 ± 3.8 L/kg/y</a:t>
            </a:r>
            <a:endParaRPr sz="1200">
              <a:highlight>
                <a:srgbClr val="FFFFFF"/>
              </a:highlight>
              <a:latin typeface="Times New Roman"/>
              <a:ea typeface="Times New Roman"/>
              <a:cs typeface="Times New Roman"/>
              <a:sym typeface="Times New Roman"/>
            </a:endParaRPr>
          </a:p>
          <a:p>
            <a:pPr indent="-298450" lvl="1" marL="914400" rtl="0" algn="l">
              <a:spcBef>
                <a:spcPts val="0"/>
              </a:spcBef>
              <a:spcAft>
                <a:spcPts val="0"/>
              </a:spcAft>
              <a:buSzPts val="1100"/>
              <a:buChar char="-"/>
            </a:pPr>
            <a:r>
              <a:rPr lang="es-419" sz="1200">
                <a:highlight>
                  <a:srgbClr val="FFFFFF"/>
                </a:highlight>
                <a:latin typeface="Times New Roman"/>
                <a:ea typeface="Times New Roman"/>
                <a:cs typeface="Times New Roman"/>
                <a:sym typeface="Times New Roman"/>
              </a:rPr>
              <a:t>normal: </a:t>
            </a:r>
            <a:r>
              <a:rPr lang="es-419" sz="1200">
                <a:solidFill>
                  <a:schemeClr val="dk1"/>
                </a:solidFill>
                <a:highlight>
                  <a:srgbClr val="FFFFFF"/>
                </a:highlight>
                <a:latin typeface="Times New Roman"/>
                <a:ea typeface="Times New Roman"/>
                <a:cs typeface="Times New Roman"/>
                <a:sym typeface="Times New Roman"/>
              </a:rPr>
              <a:t>250 ± 25 L/kg/y</a:t>
            </a:r>
            <a:endParaRPr/>
          </a:p>
          <a:p>
            <a:pPr indent="-298450" lvl="0" marL="457200" rtl="0" algn="just">
              <a:lnSpc>
                <a:spcPct val="115000"/>
              </a:lnSpc>
              <a:spcBef>
                <a:spcPts val="0"/>
              </a:spcBef>
              <a:spcAft>
                <a:spcPts val="0"/>
              </a:spcAft>
              <a:buSzPts val="1100"/>
              <a:buChar char="-"/>
            </a:pPr>
            <a:r>
              <a:rPr lang="es-419">
                <a:solidFill>
                  <a:schemeClr val="dk1"/>
                </a:solidFill>
              </a:rPr>
              <a:t>Aprovechar la luz del sol, tomar mejores decisiones con respecto a la localización de los invernaderos (luminosidad y temperatura).</a:t>
            </a:r>
            <a:endParaRPr>
              <a:solidFill>
                <a:schemeClr val="dk1"/>
              </a:solidFill>
            </a:endParaRPr>
          </a:p>
          <a:p>
            <a:pPr indent="-298450" lvl="0" marL="457200" rtl="0" algn="just">
              <a:lnSpc>
                <a:spcPct val="115000"/>
              </a:lnSpc>
              <a:spcBef>
                <a:spcPts val="0"/>
              </a:spcBef>
              <a:spcAft>
                <a:spcPts val="0"/>
              </a:spcAft>
              <a:buClr>
                <a:schemeClr val="dk1"/>
              </a:buClr>
              <a:buSzPts val="1100"/>
              <a:buChar char="-"/>
            </a:pPr>
            <a:r>
              <a:rPr lang="es-419">
                <a:solidFill>
                  <a:schemeClr val="dk1"/>
                </a:solidFill>
              </a:rPr>
              <a:t>Mayor rendimiento que cultivo tradicional, debido a que en hidroponía alcanza hasta 25 plantas por metro cuadrado, y en la tradicional es de 6 a 8 plantas.</a:t>
            </a:r>
            <a:endParaRPr>
              <a:solidFill>
                <a:schemeClr val="dk1"/>
              </a:solidFill>
            </a:endParaRPr>
          </a:p>
          <a:p>
            <a:pPr indent="-298450" lvl="0" marL="457200" rtl="0" algn="just">
              <a:lnSpc>
                <a:spcPct val="115000"/>
              </a:lnSpc>
              <a:spcBef>
                <a:spcPts val="0"/>
              </a:spcBef>
              <a:spcAft>
                <a:spcPts val="0"/>
              </a:spcAft>
              <a:buClr>
                <a:schemeClr val="dk1"/>
              </a:buClr>
              <a:buSzPts val="1100"/>
              <a:buChar char="-"/>
            </a:pPr>
            <a:r>
              <a:rPr lang="es-419">
                <a:solidFill>
                  <a:schemeClr val="dk1"/>
                </a:solidFill>
              </a:rPr>
              <a:t>Mayor intensidad en uso de espacio, debido a que en hidroponía alcanza sin problema 10 cosechas por año, y en la tradicional es de 4 plantaciones, en donde se podría tener un control de cada una de ellas para asegurar la calidad.</a:t>
            </a:r>
            <a:endParaRPr>
              <a:solidFill>
                <a:schemeClr val="dk1"/>
              </a:solidFill>
            </a:endParaRPr>
          </a:p>
          <a:p>
            <a:pPr indent="457200" lvl="0" marL="0" rtl="0" algn="just">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a78d713507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a78d713507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Roberto</a:t>
            </a:r>
            <a:endParaRPr/>
          </a:p>
          <a:p>
            <a:pPr indent="0" lvl="0" marL="0" rtl="0" algn="l">
              <a:spcBef>
                <a:spcPts val="0"/>
              </a:spcBef>
              <a:spcAft>
                <a:spcPts val="0"/>
              </a:spcAft>
              <a:buNone/>
            </a:pPr>
            <a:r>
              <a:rPr lang="es-419"/>
              <a:t>Además, se aporta a tener cultivos de mejor calidad y más saludables.</a:t>
            </a:r>
            <a:endParaRPr/>
          </a:p>
          <a:p>
            <a:pPr indent="0" lvl="0" marL="0" rtl="0" algn="l">
              <a:spcBef>
                <a:spcPts val="0"/>
              </a:spcBef>
              <a:spcAft>
                <a:spcPts val="0"/>
              </a:spcAft>
              <a:buNone/>
            </a:pPr>
            <a:r>
              <a:rPr lang="es-419"/>
              <a:t>Concientiza</a:t>
            </a:r>
            <a:r>
              <a:rPr lang="es-419"/>
              <a:t> a la población a la mejor toma de decisiones sustentables y conocer que realmente se puede hacer algo por ahorrar recursos.</a:t>
            </a:r>
            <a:endParaRPr sz="1200">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ad059b842c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ad059b842c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Jorge</a:t>
            </a:r>
            <a:endParaRPr/>
          </a:p>
          <a:p>
            <a:pPr indent="0" lvl="0" marL="0" rtl="0" algn="l">
              <a:spcBef>
                <a:spcPts val="0"/>
              </a:spcBef>
              <a:spcAft>
                <a:spcPts val="0"/>
              </a:spcAft>
              <a:buNone/>
            </a:pPr>
            <a:r>
              <a:rPr lang="es-419"/>
              <a:t>T</a:t>
            </a:r>
            <a:r>
              <a:rPr lang="es-419"/>
              <a:t>ransformación digital: capacidades digitales a procesos y productos para mejorar la eficiencia, mejorar el valor para el cliente, gestionar el riesgo y descubrir nuevas oportunidades de generación de ingresos. </a:t>
            </a:r>
            <a:endParaRPr/>
          </a:p>
          <a:p>
            <a:pPr indent="0" lvl="0" marL="0" rtl="0" algn="l">
              <a:spcBef>
                <a:spcPts val="0"/>
              </a:spcBef>
              <a:spcAft>
                <a:spcPts val="0"/>
              </a:spcAft>
              <a:buNone/>
            </a:pPr>
            <a:r>
              <a:t/>
            </a:r>
            <a:endParaRPr/>
          </a:p>
          <a:p>
            <a:pPr indent="0" lvl="0" marL="0" rtl="0" algn="l">
              <a:spcBef>
                <a:spcPts val="0"/>
              </a:spcBef>
              <a:spcAft>
                <a:spcPts val="0"/>
              </a:spcAft>
              <a:buNone/>
            </a:pPr>
            <a:r>
              <a:rPr lang="es-419"/>
              <a:t>Incluir sensores en los objetos físicos, que a través de un proceso de transformación digital pasan a ser inteligentes y brindan datos en tiempo real que pueden ser utilizados para analizarlos y crear predicciones y tomar decisiones eficientes.</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s-419"/>
              <a:t>El tener un mejor control del huerto sin tener que estar presente físicamente.</a:t>
            </a:r>
            <a:endParaRPr/>
          </a:p>
          <a:p>
            <a:pPr indent="-298450" lvl="0" marL="457200" rtl="0" algn="l">
              <a:spcBef>
                <a:spcPts val="0"/>
              </a:spcBef>
              <a:spcAft>
                <a:spcPts val="0"/>
              </a:spcAft>
              <a:buSzPts val="1100"/>
              <a:buChar char="-"/>
            </a:pPr>
            <a:r>
              <a:rPr lang="es-419"/>
              <a:t>Monitoreo del huerto a través de un tablero de control que recopila datos.</a:t>
            </a:r>
            <a:endParaRPr/>
          </a:p>
          <a:p>
            <a:pPr indent="-298450" lvl="0" marL="457200" rtl="0" algn="l">
              <a:spcBef>
                <a:spcPts val="0"/>
              </a:spcBef>
              <a:spcAft>
                <a:spcPts val="0"/>
              </a:spcAft>
              <a:buSzPts val="1100"/>
              <a:buChar char="-"/>
            </a:pPr>
            <a:r>
              <a:rPr lang="es-419"/>
              <a:t>Mejor toma de decisiones para mejorar el huerto.</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ad059b842c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ad059b842c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Jorge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cap="flat" cmpd="sng" w="76200">
            <a:solidFill>
              <a:schemeClr val="dk1"/>
            </a:solidFill>
            <a:prstDash val="solid"/>
            <a:round/>
            <a:headEnd len="sm" w="sm" type="none"/>
            <a:tailEnd len="sm" w="sm" type="none"/>
          </a:ln>
        </p:spPr>
      </p:cxnSp>
      <p:sp>
        <p:nvSpPr>
          <p:cNvPr id="11" name="Google Shape;11;p2"/>
          <p:cNvSpPr txBox="1"/>
          <p:nvPr>
            <p:ph type="ctrTitle"/>
          </p:nvPr>
        </p:nvSpPr>
        <p:spPr>
          <a:xfrm>
            <a:off x="311700" y="595975"/>
            <a:ext cx="8520600" cy="19578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idx="1" type="subTitle"/>
          </p:nvPr>
        </p:nvSpPr>
        <p:spPr>
          <a:xfrm>
            <a:off x="311700" y="3165823"/>
            <a:ext cx="8520600" cy="733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67925"/>
            <a:ext cx="8520600" cy="1980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idx="1" type="body"/>
          </p:nvPr>
        </p:nvSpPr>
        <p:spPr>
          <a:xfrm>
            <a:off x="311700" y="32242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490875"/>
            <a:ext cx="2808000" cy="3078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375599"/>
            <a:ext cx="4045200" cy="15519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idx="1" type="subTitle"/>
          </p:nvPr>
        </p:nvSpPr>
        <p:spPr>
          <a:xfrm>
            <a:off x="265500" y="2981125"/>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jpg"/><Relationship Id="rId4" Type="http://schemas.openxmlformats.org/officeDocument/2006/relationships/image" Target="../media/image25.png"/><Relationship Id="rId5"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jpg"/><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jpg"/><Relationship Id="rId4" Type="http://schemas.openxmlformats.org/officeDocument/2006/relationships/image" Target="../media/image32.png"/><Relationship Id="rId5" Type="http://schemas.openxmlformats.org/officeDocument/2006/relationships/image" Target="../media/image28.png"/><Relationship Id="rId6" Type="http://schemas.openxmlformats.org/officeDocument/2006/relationships/image" Target="../media/image3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jpg"/><Relationship Id="rId4" Type="http://schemas.openxmlformats.org/officeDocument/2006/relationships/image" Target="../media/image3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jpg"/><Relationship Id="rId4" Type="http://schemas.openxmlformats.org/officeDocument/2006/relationships/image" Target="../media/image49.png"/><Relationship Id="rId5" Type="http://schemas.openxmlformats.org/officeDocument/2006/relationships/image" Target="../media/image4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jpg"/><Relationship Id="rId4" Type="http://schemas.openxmlformats.org/officeDocument/2006/relationships/hyperlink" Target="https://freeboard.io/board/bFiSRn" TargetMode="External"/><Relationship Id="rId5" Type="http://schemas.openxmlformats.org/officeDocument/2006/relationships/image" Target="../media/image4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jpg"/><Relationship Id="rId4" Type="http://schemas.openxmlformats.org/officeDocument/2006/relationships/image" Target="../media/image4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jpg"/><Relationship Id="rId4" Type="http://schemas.openxmlformats.org/officeDocument/2006/relationships/image" Target="../media/image48.png"/><Relationship Id="rId5" Type="http://schemas.openxmlformats.org/officeDocument/2006/relationships/image" Target="../media/image4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7.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jpg"/><Relationship Id="rId4" Type="http://schemas.openxmlformats.org/officeDocument/2006/relationships/image" Target="../media/image54.png"/><Relationship Id="rId5" Type="http://schemas.openxmlformats.org/officeDocument/2006/relationships/image" Target="../media/image5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jpg"/><Relationship Id="rId4" Type="http://schemas.openxmlformats.org/officeDocument/2006/relationships/image" Target="../media/image56.png"/><Relationship Id="rId5" Type="http://schemas.openxmlformats.org/officeDocument/2006/relationships/image" Target="../media/image55.png"/><Relationship Id="rId6" Type="http://schemas.openxmlformats.org/officeDocument/2006/relationships/image" Target="../media/image52.png"/><Relationship Id="rId7" Type="http://schemas.openxmlformats.org/officeDocument/2006/relationships/image" Target="../media/image50.png"/><Relationship Id="rId8" Type="http://schemas.openxmlformats.org/officeDocument/2006/relationships/image" Target="../media/image5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5.jpg"/><Relationship Id="rId4" Type="http://schemas.openxmlformats.org/officeDocument/2006/relationships/image" Target="../media/image58.png"/><Relationship Id="rId5" Type="http://schemas.openxmlformats.org/officeDocument/2006/relationships/image" Target="../media/image62.png"/><Relationship Id="rId6" Type="http://schemas.openxmlformats.org/officeDocument/2006/relationships/image" Target="../media/image59.png"/><Relationship Id="rId7" Type="http://schemas.openxmlformats.org/officeDocument/2006/relationships/image" Target="../media/image6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jpg"/><Relationship Id="rId4" Type="http://schemas.openxmlformats.org/officeDocument/2006/relationships/hyperlink" Target="https://www.gob.mx/siap/articulos/hidroponia-sabes-que-es-y-como-funciona" TargetMode="External"/><Relationship Id="rId5" Type="http://schemas.openxmlformats.org/officeDocument/2006/relationships/hyperlink" Target="https://twenergy.com/ecologia-y-reciclaje/curiosidades/que-es-huerto-hidroponico/" TargetMode="External"/><Relationship Id="rId6" Type="http://schemas.openxmlformats.org/officeDocument/2006/relationships/hyperlink" Target="https://hydrobuilder.com/learn/why-hydroponic-water-temperature-matters/#:~:text=The%20ideal%20hydroponic%20temperature%20range,for%20truly%20optimal%20plant%20growth"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jpg"/><Relationship Id="rId4" Type="http://schemas.openxmlformats.org/officeDocument/2006/relationships/image" Target="../media/image20.jpg"/><Relationship Id="rId5"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jpg"/><Relationship Id="rId4" Type="http://schemas.openxmlformats.org/officeDocument/2006/relationships/image" Target="../media/image7.png"/><Relationship Id="rId5" Type="http://schemas.openxmlformats.org/officeDocument/2006/relationships/image" Target="../media/image11.png"/><Relationship Id="rId6"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16.png"/><Relationship Id="rId5" Type="http://schemas.openxmlformats.org/officeDocument/2006/relationships/image" Target="../media/image3.png"/><Relationship Id="rId6" Type="http://schemas.openxmlformats.org/officeDocument/2006/relationships/image" Target="../media/image15.png"/><Relationship Id="rId7" Type="http://schemas.openxmlformats.org/officeDocument/2006/relationships/image" Target="../media/image13.png"/><Relationship Id="rId8"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9.png"/><Relationship Id="rId5"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jp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jpg"/><Relationship Id="rId4" Type="http://schemas.openxmlformats.org/officeDocument/2006/relationships/image" Target="../media/image36.png"/><Relationship Id="rId5" Type="http://schemas.openxmlformats.org/officeDocument/2006/relationships/image" Target="../media/image4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id="56" name="Google Shape;56;p13"/>
          <p:cNvPicPr preferRelativeResize="0"/>
          <p:nvPr/>
        </p:nvPicPr>
        <p:blipFill>
          <a:blip r:embed="rId3">
            <a:alphaModFix amt="60000"/>
          </a:blip>
          <a:stretch>
            <a:fillRect/>
          </a:stretch>
        </p:blipFill>
        <p:spPr>
          <a:xfrm>
            <a:off x="0" y="-977690"/>
            <a:ext cx="9143999" cy="6121189"/>
          </a:xfrm>
          <a:prstGeom prst="rect">
            <a:avLst/>
          </a:prstGeom>
          <a:noFill/>
          <a:ln>
            <a:noFill/>
          </a:ln>
        </p:spPr>
      </p:pic>
      <p:sp>
        <p:nvSpPr>
          <p:cNvPr id="57" name="Google Shape;57;p13"/>
          <p:cNvSpPr txBox="1"/>
          <p:nvPr>
            <p:ph type="ctrTitle"/>
          </p:nvPr>
        </p:nvSpPr>
        <p:spPr>
          <a:xfrm>
            <a:off x="311700" y="996638"/>
            <a:ext cx="4522800" cy="96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a:solidFill>
                  <a:srgbClr val="F13A00"/>
                </a:solidFill>
              </a:rPr>
              <a:t>HidroFarm</a:t>
            </a:r>
            <a:endParaRPr>
              <a:solidFill>
                <a:srgbClr val="F13A00"/>
              </a:solidFill>
            </a:endParaRPr>
          </a:p>
        </p:txBody>
      </p:sp>
      <p:sp>
        <p:nvSpPr>
          <p:cNvPr id="58" name="Google Shape;58;p13"/>
          <p:cNvSpPr txBox="1"/>
          <p:nvPr>
            <p:ph idx="1" type="subTitle"/>
          </p:nvPr>
        </p:nvSpPr>
        <p:spPr>
          <a:xfrm>
            <a:off x="311700" y="3165827"/>
            <a:ext cx="8520600" cy="165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s-419">
                <a:solidFill>
                  <a:srgbClr val="000000"/>
                </a:solidFill>
              </a:rPr>
              <a:t>Brenda Paola Castillo Torres - A01632227</a:t>
            </a:r>
            <a:endParaRPr b="1">
              <a:solidFill>
                <a:srgbClr val="000000"/>
              </a:solidFill>
            </a:endParaRPr>
          </a:p>
          <a:p>
            <a:pPr indent="0" lvl="0" marL="0" rtl="0" algn="ctr">
              <a:spcBef>
                <a:spcPts val="0"/>
              </a:spcBef>
              <a:spcAft>
                <a:spcPts val="0"/>
              </a:spcAft>
              <a:buNone/>
            </a:pPr>
            <a:r>
              <a:rPr b="1" lang="es-419">
                <a:solidFill>
                  <a:srgbClr val="000000"/>
                </a:solidFill>
              </a:rPr>
              <a:t>Jorge Alejandro López Sosa - A01637313</a:t>
            </a:r>
            <a:endParaRPr b="1">
              <a:solidFill>
                <a:srgbClr val="000000"/>
              </a:solidFill>
            </a:endParaRPr>
          </a:p>
          <a:p>
            <a:pPr indent="0" lvl="0" marL="0" rtl="0" algn="ctr">
              <a:spcBef>
                <a:spcPts val="0"/>
              </a:spcBef>
              <a:spcAft>
                <a:spcPts val="0"/>
              </a:spcAft>
              <a:buNone/>
            </a:pPr>
            <a:r>
              <a:rPr b="1" lang="es-419">
                <a:solidFill>
                  <a:srgbClr val="000000"/>
                </a:solidFill>
              </a:rPr>
              <a:t>Andres Eduardo Nowak de Anda - A01638430</a:t>
            </a:r>
            <a:endParaRPr b="1">
              <a:solidFill>
                <a:srgbClr val="000000"/>
              </a:solidFill>
            </a:endParaRPr>
          </a:p>
          <a:p>
            <a:pPr indent="0" lvl="0" marL="0" rtl="0" algn="ctr">
              <a:spcBef>
                <a:spcPts val="0"/>
              </a:spcBef>
              <a:spcAft>
                <a:spcPts val="0"/>
              </a:spcAft>
              <a:buNone/>
            </a:pPr>
            <a:r>
              <a:rPr b="1" lang="es-419">
                <a:solidFill>
                  <a:srgbClr val="000000"/>
                </a:solidFill>
              </a:rPr>
              <a:t>Roberto López Cisneros - A01637335</a:t>
            </a:r>
            <a:endParaRPr b="1">
              <a:solidFill>
                <a:srgbClr val="000000"/>
              </a:solidFill>
            </a:endParaRPr>
          </a:p>
          <a:p>
            <a:pPr indent="0" lvl="0" marL="0" rtl="0" algn="ctr">
              <a:spcBef>
                <a:spcPts val="0"/>
              </a:spcBef>
              <a:spcAft>
                <a:spcPts val="0"/>
              </a:spcAft>
              <a:buNone/>
            </a:pPr>
            <a:r>
              <a:t/>
            </a:r>
            <a:endParaRPr/>
          </a:p>
        </p:txBody>
      </p:sp>
      <p:pic>
        <p:nvPicPr>
          <p:cNvPr id="59" name="Google Shape;59;p13"/>
          <p:cNvPicPr preferRelativeResize="0"/>
          <p:nvPr/>
        </p:nvPicPr>
        <p:blipFill>
          <a:blip r:embed="rId4">
            <a:alphaModFix/>
          </a:blip>
          <a:stretch>
            <a:fillRect/>
          </a:stretch>
        </p:blipFill>
        <p:spPr>
          <a:xfrm>
            <a:off x="5403300" y="390525"/>
            <a:ext cx="3429000" cy="2181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9" name="Shape 159"/>
        <p:cNvGrpSpPr/>
        <p:nvPr/>
      </p:nvGrpSpPr>
      <p:grpSpPr>
        <a:xfrm>
          <a:off x="0" y="0"/>
          <a:ext cx="0" cy="0"/>
          <a:chOff x="0" y="0"/>
          <a:chExt cx="0" cy="0"/>
        </a:xfrm>
      </p:grpSpPr>
      <p:sp>
        <p:nvSpPr>
          <p:cNvPr id="160" name="Google Shape;160;p22"/>
          <p:cNvSpPr txBox="1"/>
          <p:nvPr>
            <p:ph type="title"/>
          </p:nvPr>
        </p:nvSpPr>
        <p:spPr>
          <a:xfrm>
            <a:off x="666000" y="328150"/>
            <a:ext cx="3417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000000"/>
                </a:solidFill>
              </a:rPr>
              <a:t>Uso de sensores</a:t>
            </a:r>
            <a:endParaRPr>
              <a:solidFill>
                <a:srgbClr val="000000"/>
              </a:solidFill>
            </a:endParaRPr>
          </a:p>
        </p:txBody>
      </p:sp>
      <p:pic>
        <p:nvPicPr>
          <p:cNvPr id="161" name="Google Shape;161;p22"/>
          <p:cNvPicPr preferRelativeResize="0"/>
          <p:nvPr/>
        </p:nvPicPr>
        <p:blipFill rotWithShape="1">
          <a:blip r:embed="rId4">
            <a:alphaModFix/>
          </a:blip>
          <a:srcRect b="13822" l="0" r="0" t="0"/>
          <a:stretch/>
        </p:blipFill>
        <p:spPr>
          <a:xfrm>
            <a:off x="443588" y="1272025"/>
            <a:ext cx="1592501" cy="1372351"/>
          </a:xfrm>
          <a:prstGeom prst="rect">
            <a:avLst/>
          </a:prstGeom>
          <a:noFill/>
          <a:ln>
            <a:noFill/>
          </a:ln>
        </p:spPr>
      </p:pic>
      <p:sp>
        <p:nvSpPr>
          <p:cNvPr id="162" name="Google Shape;162;p22"/>
          <p:cNvSpPr txBox="1"/>
          <p:nvPr/>
        </p:nvSpPr>
        <p:spPr>
          <a:xfrm>
            <a:off x="443588" y="1272025"/>
            <a:ext cx="9357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700">
                <a:latin typeface="Impact"/>
                <a:ea typeface="Impact"/>
                <a:cs typeface="Impact"/>
                <a:sym typeface="Impact"/>
              </a:rPr>
              <a:t>DHT - 11</a:t>
            </a:r>
            <a:endParaRPr sz="1700">
              <a:latin typeface="Impact"/>
              <a:ea typeface="Impact"/>
              <a:cs typeface="Impact"/>
              <a:sym typeface="Impact"/>
            </a:endParaRPr>
          </a:p>
        </p:txBody>
      </p:sp>
      <p:sp>
        <p:nvSpPr>
          <p:cNvPr id="163" name="Google Shape;163;p22"/>
          <p:cNvSpPr/>
          <p:nvPr/>
        </p:nvSpPr>
        <p:spPr>
          <a:xfrm>
            <a:off x="2262788" y="1805175"/>
            <a:ext cx="858000" cy="517200"/>
          </a:xfrm>
          <a:prstGeom prst="rightArrow">
            <a:avLst>
              <a:gd fmla="val 50000" name="adj1"/>
              <a:gd fmla="val 50000" name="adj2"/>
            </a:avLst>
          </a:prstGeom>
          <a:solidFill>
            <a:srgbClr val="FFDF8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2"/>
          <p:cNvSpPr txBox="1"/>
          <p:nvPr/>
        </p:nvSpPr>
        <p:spPr>
          <a:xfrm>
            <a:off x="3329100" y="1528225"/>
            <a:ext cx="4047600" cy="677400"/>
          </a:xfrm>
          <a:prstGeom prst="rect">
            <a:avLst/>
          </a:prstGeom>
          <a:solidFill>
            <a:srgbClr val="6FC65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500">
                <a:latin typeface="Courier New"/>
                <a:ea typeface="Courier New"/>
                <a:cs typeface="Courier New"/>
                <a:sym typeface="Courier New"/>
              </a:rPr>
              <a:t>Temperatura interna (</a:t>
            </a:r>
            <a:r>
              <a:rPr lang="es-419" sz="1500">
                <a:latin typeface="Courier New"/>
                <a:ea typeface="Courier New"/>
                <a:cs typeface="Courier New"/>
                <a:sym typeface="Courier New"/>
              </a:rPr>
              <a:t>invernadero</a:t>
            </a:r>
            <a:r>
              <a:rPr lang="es-419" sz="1500">
                <a:latin typeface="Courier New"/>
                <a:ea typeface="Courier New"/>
                <a:cs typeface="Courier New"/>
                <a:sym typeface="Courier New"/>
              </a:rPr>
              <a:t>) / temperatura agua.</a:t>
            </a:r>
            <a:endParaRPr sz="1500">
              <a:latin typeface="Courier New"/>
              <a:ea typeface="Courier New"/>
              <a:cs typeface="Courier New"/>
              <a:sym typeface="Courier New"/>
            </a:endParaRPr>
          </a:p>
          <a:p>
            <a:pPr indent="0" lvl="0" marL="0" rtl="0" algn="l">
              <a:spcBef>
                <a:spcPts val="0"/>
              </a:spcBef>
              <a:spcAft>
                <a:spcPts val="0"/>
              </a:spcAft>
              <a:buNone/>
            </a:pPr>
            <a:r>
              <a:t/>
            </a:r>
            <a:endParaRPr sz="1500">
              <a:latin typeface="Courier New"/>
              <a:ea typeface="Courier New"/>
              <a:cs typeface="Courier New"/>
              <a:sym typeface="Courier New"/>
            </a:endParaRPr>
          </a:p>
          <a:p>
            <a:pPr indent="0" lvl="0" marL="0" rtl="0" algn="l">
              <a:spcBef>
                <a:spcPts val="0"/>
              </a:spcBef>
              <a:spcAft>
                <a:spcPts val="0"/>
              </a:spcAft>
              <a:buNone/>
            </a:pPr>
            <a:r>
              <a:t/>
            </a:r>
            <a:endParaRPr sz="1500">
              <a:latin typeface="Courier New"/>
              <a:ea typeface="Courier New"/>
              <a:cs typeface="Courier New"/>
              <a:sym typeface="Courier New"/>
            </a:endParaRPr>
          </a:p>
        </p:txBody>
      </p:sp>
      <p:sp>
        <p:nvSpPr>
          <p:cNvPr id="165" name="Google Shape;165;p22"/>
          <p:cNvSpPr txBox="1"/>
          <p:nvPr/>
        </p:nvSpPr>
        <p:spPr>
          <a:xfrm>
            <a:off x="3329100" y="2306125"/>
            <a:ext cx="3000000" cy="462000"/>
          </a:xfrm>
          <a:prstGeom prst="rect">
            <a:avLst/>
          </a:prstGeom>
          <a:solidFill>
            <a:srgbClr val="FF5454"/>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latin typeface="Courier New"/>
                <a:ea typeface="Courier New"/>
                <a:cs typeface="Courier New"/>
                <a:sym typeface="Courier New"/>
              </a:rPr>
              <a:t>Encender ventilación</a:t>
            </a:r>
            <a:endParaRPr>
              <a:latin typeface="Courier New"/>
              <a:ea typeface="Courier New"/>
              <a:cs typeface="Courier New"/>
              <a:sym typeface="Courier New"/>
            </a:endParaRPr>
          </a:p>
        </p:txBody>
      </p:sp>
      <p:pic>
        <p:nvPicPr>
          <p:cNvPr id="166" name="Google Shape;166;p22"/>
          <p:cNvPicPr preferRelativeResize="0"/>
          <p:nvPr/>
        </p:nvPicPr>
        <p:blipFill>
          <a:blip r:embed="rId5">
            <a:alphaModFix/>
          </a:blip>
          <a:stretch>
            <a:fillRect/>
          </a:stretch>
        </p:blipFill>
        <p:spPr>
          <a:xfrm>
            <a:off x="443588" y="3338350"/>
            <a:ext cx="1592500" cy="1592500"/>
          </a:xfrm>
          <a:prstGeom prst="rect">
            <a:avLst/>
          </a:prstGeom>
          <a:noFill/>
          <a:ln>
            <a:noFill/>
          </a:ln>
        </p:spPr>
      </p:pic>
      <p:sp>
        <p:nvSpPr>
          <p:cNvPr id="167" name="Google Shape;167;p22"/>
          <p:cNvSpPr txBox="1"/>
          <p:nvPr/>
        </p:nvSpPr>
        <p:spPr>
          <a:xfrm>
            <a:off x="443638" y="3338350"/>
            <a:ext cx="15924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700">
                <a:latin typeface="Impact"/>
                <a:ea typeface="Impact"/>
                <a:cs typeface="Impact"/>
                <a:sym typeface="Impact"/>
              </a:rPr>
              <a:t>Fotoresistencia</a:t>
            </a:r>
            <a:endParaRPr sz="1700">
              <a:latin typeface="Impact"/>
              <a:ea typeface="Impact"/>
              <a:cs typeface="Impact"/>
              <a:sym typeface="Impact"/>
            </a:endParaRPr>
          </a:p>
        </p:txBody>
      </p:sp>
      <p:sp>
        <p:nvSpPr>
          <p:cNvPr id="168" name="Google Shape;168;p22"/>
          <p:cNvSpPr/>
          <p:nvPr/>
        </p:nvSpPr>
        <p:spPr>
          <a:xfrm>
            <a:off x="2262788" y="3800350"/>
            <a:ext cx="858000" cy="517200"/>
          </a:xfrm>
          <a:prstGeom prst="rightArrow">
            <a:avLst>
              <a:gd fmla="val 50000" name="adj1"/>
              <a:gd fmla="val 50000" name="adj2"/>
            </a:avLst>
          </a:prstGeom>
          <a:solidFill>
            <a:srgbClr val="FFDF8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a:off x="7664213" y="1575250"/>
            <a:ext cx="1036200" cy="765900"/>
          </a:xfrm>
          <a:prstGeom prst="foldedCorner">
            <a:avLst>
              <a:gd fmla="val 16667" name="adj"/>
            </a:avLst>
          </a:prstGeom>
          <a:solidFill>
            <a:srgbClr val="FFD5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a:t>20 - 30 °C</a:t>
            </a:r>
            <a:endParaRPr/>
          </a:p>
        </p:txBody>
      </p:sp>
      <p:sp>
        <p:nvSpPr>
          <p:cNvPr id="170" name="Google Shape;170;p22"/>
          <p:cNvSpPr txBox="1"/>
          <p:nvPr/>
        </p:nvSpPr>
        <p:spPr>
          <a:xfrm>
            <a:off x="3373800" y="3329700"/>
            <a:ext cx="3958200" cy="572700"/>
          </a:xfrm>
          <a:prstGeom prst="rect">
            <a:avLst/>
          </a:prstGeom>
          <a:solidFill>
            <a:srgbClr val="6FC65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500">
                <a:latin typeface="Courier New"/>
                <a:ea typeface="Courier New"/>
                <a:cs typeface="Courier New"/>
                <a:sym typeface="Courier New"/>
              </a:rPr>
              <a:t>Nivel de luminosidad interna.</a:t>
            </a:r>
            <a:endParaRPr sz="1500">
              <a:latin typeface="Courier New"/>
              <a:ea typeface="Courier New"/>
              <a:cs typeface="Courier New"/>
              <a:sym typeface="Courier New"/>
            </a:endParaRPr>
          </a:p>
          <a:p>
            <a:pPr indent="0" lvl="0" marL="0" rtl="0" algn="l">
              <a:spcBef>
                <a:spcPts val="0"/>
              </a:spcBef>
              <a:spcAft>
                <a:spcPts val="0"/>
              </a:spcAft>
              <a:buNone/>
            </a:pPr>
            <a:r>
              <a:t/>
            </a:r>
            <a:endParaRPr sz="1500">
              <a:latin typeface="Courier New"/>
              <a:ea typeface="Courier New"/>
              <a:cs typeface="Courier New"/>
              <a:sym typeface="Courier New"/>
            </a:endParaRPr>
          </a:p>
          <a:p>
            <a:pPr indent="0" lvl="0" marL="0" rtl="0" algn="l">
              <a:spcBef>
                <a:spcPts val="0"/>
              </a:spcBef>
              <a:spcAft>
                <a:spcPts val="0"/>
              </a:spcAft>
              <a:buNone/>
            </a:pPr>
            <a:r>
              <a:t/>
            </a:r>
            <a:endParaRPr sz="1500">
              <a:latin typeface="Courier New"/>
              <a:ea typeface="Courier New"/>
              <a:cs typeface="Courier New"/>
              <a:sym typeface="Courier New"/>
            </a:endParaRPr>
          </a:p>
        </p:txBody>
      </p:sp>
      <p:sp>
        <p:nvSpPr>
          <p:cNvPr id="171" name="Google Shape;171;p22"/>
          <p:cNvSpPr txBox="1"/>
          <p:nvPr/>
        </p:nvSpPr>
        <p:spPr>
          <a:xfrm>
            <a:off x="3373800" y="4099600"/>
            <a:ext cx="3000000" cy="462000"/>
          </a:xfrm>
          <a:prstGeom prst="rect">
            <a:avLst/>
          </a:prstGeom>
          <a:solidFill>
            <a:srgbClr val="FF5454"/>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latin typeface="Courier New"/>
                <a:ea typeface="Courier New"/>
                <a:cs typeface="Courier New"/>
                <a:sym typeface="Courier New"/>
              </a:rPr>
              <a:t>Encender iluminación.</a:t>
            </a:r>
            <a:endParaRPr>
              <a:latin typeface="Courier New"/>
              <a:ea typeface="Courier New"/>
              <a:cs typeface="Courier New"/>
              <a:sym typeface="Courier New"/>
            </a:endParaRPr>
          </a:p>
        </p:txBody>
      </p:sp>
      <p:sp>
        <p:nvSpPr>
          <p:cNvPr id="172" name="Google Shape;172;p22"/>
          <p:cNvSpPr/>
          <p:nvPr/>
        </p:nvSpPr>
        <p:spPr>
          <a:xfrm>
            <a:off x="7585013" y="3751650"/>
            <a:ext cx="1115400" cy="765900"/>
          </a:xfrm>
          <a:prstGeom prst="foldedCorner">
            <a:avLst>
              <a:gd fmla="val 16667" name="adj"/>
            </a:avLst>
          </a:prstGeom>
          <a:solidFill>
            <a:srgbClr val="FFD5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rtl="0" algn="ctr">
              <a:spcBef>
                <a:spcPts val="0"/>
              </a:spcBef>
              <a:spcAft>
                <a:spcPts val="0"/>
              </a:spcAft>
              <a:buSzPts val="1400"/>
              <a:buChar char="+"/>
            </a:pPr>
            <a:r>
              <a:rPr lang="es-419"/>
              <a:t>75 %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6" name="Shape 176"/>
        <p:cNvGrpSpPr/>
        <p:nvPr/>
      </p:nvGrpSpPr>
      <p:grpSpPr>
        <a:xfrm>
          <a:off x="0" y="0"/>
          <a:ext cx="0" cy="0"/>
          <a:chOff x="0" y="0"/>
          <a:chExt cx="0" cy="0"/>
        </a:xfrm>
      </p:grpSpPr>
      <p:pic>
        <p:nvPicPr>
          <p:cNvPr id="177" name="Google Shape;177;p23"/>
          <p:cNvPicPr preferRelativeResize="0"/>
          <p:nvPr/>
        </p:nvPicPr>
        <p:blipFill>
          <a:blip r:embed="rId4">
            <a:alphaModFix/>
          </a:blip>
          <a:stretch>
            <a:fillRect/>
          </a:stretch>
        </p:blipFill>
        <p:spPr>
          <a:xfrm>
            <a:off x="176100" y="617450"/>
            <a:ext cx="2307999" cy="1338725"/>
          </a:xfrm>
          <a:prstGeom prst="rect">
            <a:avLst/>
          </a:prstGeom>
          <a:noFill/>
          <a:ln>
            <a:noFill/>
          </a:ln>
        </p:spPr>
      </p:pic>
      <p:sp>
        <p:nvSpPr>
          <p:cNvPr id="178" name="Google Shape;178;p23"/>
          <p:cNvSpPr txBox="1"/>
          <p:nvPr/>
        </p:nvSpPr>
        <p:spPr>
          <a:xfrm>
            <a:off x="1437650" y="1590050"/>
            <a:ext cx="11997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700">
                <a:latin typeface="Impact"/>
                <a:ea typeface="Impact"/>
                <a:cs typeface="Impact"/>
                <a:sym typeface="Impact"/>
              </a:rPr>
              <a:t>HC - SR04</a:t>
            </a:r>
            <a:endParaRPr sz="1700">
              <a:latin typeface="Impact"/>
              <a:ea typeface="Impact"/>
              <a:cs typeface="Impact"/>
              <a:sym typeface="Impact"/>
            </a:endParaRPr>
          </a:p>
        </p:txBody>
      </p:sp>
      <p:sp>
        <p:nvSpPr>
          <p:cNvPr id="179" name="Google Shape;179;p23"/>
          <p:cNvSpPr/>
          <p:nvPr/>
        </p:nvSpPr>
        <p:spPr>
          <a:xfrm>
            <a:off x="2637350" y="1080450"/>
            <a:ext cx="858000" cy="517200"/>
          </a:xfrm>
          <a:prstGeom prst="rightArrow">
            <a:avLst>
              <a:gd fmla="val 50000" name="adj1"/>
              <a:gd fmla="val 50000" name="adj2"/>
            </a:avLst>
          </a:prstGeom>
          <a:solidFill>
            <a:srgbClr val="FFDF8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3"/>
          <p:cNvSpPr txBox="1"/>
          <p:nvPr/>
        </p:nvSpPr>
        <p:spPr>
          <a:xfrm>
            <a:off x="3812675" y="931500"/>
            <a:ext cx="3553800" cy="462000"/>
          </a:xfrm>
          <a:prstGeom prst="rect">
            <a:avLst/>
          </a:prstGeom>
          <a:solidFill>
            <a:srgbClr val="6FC65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500">
                <a:latin typeface="Courier New"/>
                <a:ea typeface="Courier New"/>
                <a:cs typeface="Courier New"/>
                <a:sym typeface="Courier New"/>
              </a:rPr>
              <a:t>Altura del agua en plantas.</a:t>
            </a:r>
            <a:endParaRPr sz="1500">
              <a:latin typeface="Courier New"/>
              <a:ea typeface="Courier New"/>
              <a:cs typeface="Courier New"/>
              <a:sym typeface="Courier New"/>
            </a:endParaRPr>
          </a:p>
          <a:p>
            <a:pPr indent="0" lvl="0" marL="0" rtl="0" algn="l">
              <a:spcBef>
                <a:spcPts val="0"/>
              </a:spcBef>
              <a:spcAft>
                <a:spcPts val="0"/>
              </a:spcAft>
              <a:buNone/>
            </a:pPr>
            <a:r>
              <a:t/>
            </a:r>
            <a:endParaRPr sz="1500">
              <a:latin typeface="Courier New"/>
              <a:ea typeface="Courier New"/>
              <a:cs typeface="Courier New"/>
              <a:sym typeface="Courier New"/>
            </a:endParaRPr>
          </a:p>
          <a:p>
            <a:pPr indent="0" lvl="0" marL="0" rtl="0" algn="l">
              <a:spcBef>
                <a:spcPts val="0"/>
              </a:spcBef>
              <a:spcAft>
                <a:spcPts val="0"/>
              </a:spcAft>
              <a:buNone/>
            </a:pPr>
            <a:r>
              <a:t/>
            </a:r>
            <a:endParaRPr sz="1500">
              <a:latin typeface="Courier New"/>
              <a:ea typeface="Courier New"/>
              <a:cs typeface="Courier New"/>
              <a:sym typeface="Courier New"/>
            </a:endParaRPr>
          </a:p>
        </p:txBody>
      </p:sp>
      <p:sp>
        <p:nvSpPr>
          <p:cNvPr id="181" name="Google Shape;181;p23"/>
          <p:cNvSpPr txBox="1"/>
          <p:nvPr/>
        </p:nvSpPr>
        <p:spPr>
          <a:xfrm>
            <a:off x="3812675" y="1590050"/>
            <a:ext cx="3000000" cy="462000"/>
          </a:xfrm>
          <a:prstGeom prst="rect">
            <a:avLst/>
          </a:prstGeom>
          <a:solidFill>
            <a:srgbClr val="FF5454"/>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latin typeface="Courier New"/>
                <a:ea typeface="Courier New"/>
                <a:cs typeface="Courier New"/>
                <a:sym typeface="Courier New"/>
              </a:rPr>
              <a:t>Bomba de agua</a:t>
            </a:r>
            <a:endParaRPr>
              <a:latin typeface="Courier New"/>
              <a:ea typeface="Courier New"/>
              <a:cs typeface="Courier New"/>
              <a:sym typeface="Courier New"/>
            </a:endParaRPr>
          </a:p>
        </p:txBody>
      </p:sp>
      <p:sp>
        <p:nvSpPr>
          <p:cNvPr id="182" name="Google Shape;182;p23"/>
          <p:cNvSpPr txBox="1"/>
          <p:nvPr/>
        </p:nvSpPr>
        <p:spPr>
          <a:xfrm>
            <a:off x="1757775" y="2953900"/>
            <a:ext cx="5215500" cy="14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83" name="Google Shape;183;p23"/>
          <p:cNvSpPr txBox="1"/>
          <p:nvPr/>
        </p:nvSpPr>
        <p:spPr>
          <a:xfrm>
            <a:off x="2219375" y="2818250"/>
            <a:ext cx="4704900" cy="1589700"/>
          </a:xfrm>
          <a:prstGeom prst="rect">
            <a:avLst/>
          </a:prstGeom>
          <a:solidFill>
            <a:srgbClr val="FCE5CD"/>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a:latin typeface="Proxima Nova"/>
                <a:ea typeface="Proxima Nova"/>
                <a:cs typeface="Proxima Nova"/>
                <a:sym typeface="Proxima Nova"/>
              </a:rPr>
              <a:t>RECOLECCIÓN DE DATOS</a:t>
            </a:r>
            <a:endParaRPr b="1">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lang="es-419">
                <a:latin typeface="Proxima Nova"/>
                <a:ea typeface="Proxima Nova"/>
                <a:cs typeface="Proxima Nova"/>
                <a:sym typeface="Proxima Nova"/>
              </a:rPr>
              <a:t>Frecuencia baja</a:t>
            </a:r>
            <a:endParaRPr>
              <a:latin typeface="Proxima Nova"/>
              <a:ea typeface="Proxima Nova"/>
              <a:cs typeface="Proxima Nova"/>
              <a:sym typeface="Proxima Nova"/>
            </a:endParaRPr>
          </a:p>
          <a:p>
            <a:pPr indent="0" lvl="0" marL="457200" rtl="0" algn="l">
              <a:spcBef>
                <a:spcPts val="0"/>
              </a:spcBef>
              <a:spcAft>
                <a:spcPts val="0"/>
              </a:spcAft>
              <a:buNone/>
            </a:pPr>
            <a:r>
              <a:t/>
            </a:r>
            <a:endParaRPr>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lang="es-419">
                <a:latin typeface="Proxima Nova"/>
                <a:ea typeface="Proxima Nova"/>
                <a:cs typeface="Proxima Nova"/>
                <a:sym typeface="Proxima Nova"/>
              </a:rPr>
              <a:t>Los datos no son muy cambiantes en un corto periodo de tiempo (ahorro de energía) </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7" name="Shape 187"/>
        <p:cNvGrpSpPr/>
        <p:nvPr/>
      </p:nvGrpSpPr>
      <p:grpSpPr>
        <a:xfrm>
          <a:off x="0" y="0"/>
          <a:ext cx="0" cy="0"/>
          <a:chOff x="0" y="0"/>
          <a:chExt cx="0" cy="0"/>
        </a:xfrm>
      </p:grpSpPr>
      <p:sp>
        <p:nvSpPr>
          <p:cNvPr id="188" name="Google Shape;188;p24"/>
          <p:cNvSpPr txBox="1"/>
          <p:nvPr>
            <p:ph type="title"/>
          </p:nvPr>
        </p:nvSpPr>
        <p:spPr>
          <a:xfrm>
            <a:off x="3075000" y="527300"/>
            <a:ext cx="299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434343"/>
                </a:solidFill>
              </a:rPr>
              <a:t>Base de datos</a:t>
            </a:r>
            <a:endParaRPr>
              <a:solidFill>
                <a:srgbClr val="434343"/>
              </a:solidFill>
            </a:endParaRPr>
          </a:p>
        </p:txBody>
      </p:sp>
      <p:pic>
        <p:nvPicPr>
          <p:cNvPr id="189" name="Google Shape;189;p24"/>
          <p:cNvPicPr preferRelativeResize="0"/>
          <p:nvPr/>
        </p:nvPicPr>
        <p:blipFill>
          <a:blip r:embed="rId4">
            <a:alphaModFix/>
          </a:blip>
          <a:stretch>
            <a:fillRect/>
          </a:stretch>
        </p:blipFill>
        <p:spPr>
          <a:xfrm>
            <a:off x="311700" y="1225850"/>
            <a:ext cx="2994000" cy="1684122"/>
          </a:xfrm>
          <a:prstGeom prst="rect">
            <a:avLst/>
          </a:prstGeom>
          <a:noFill/>
          <a:ln>
            <a:noFill/>
          </a:ln>
        </p:spPr>
      </p:pic>
      <p:sp>
        <p:nvSpPr>
          <p:cNvPr id="190" name="Google Shape;190;p24"/>
          <p:cNvSpPr txBox="1"/>
          <p:nvPr/>
        </p:nvSpPr>
        <p:spPr>
          <a:xfrm>
            <a:off x="6920275" y="1962750"/>
            <a:ext cx="2151900" cy="407100"/>
          </a:xfrm>
          <a:prstGeom prst="rect">
            <a:avLst/>
          </a:prstGeom>
          <a:solidFill>
            <a:srgbClr val="F1C232"/>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latin typeface="Trebuchet MS"/>
                <a:ea typeface="Trebuchet MS"/>
                <a:cs typeface="Trebuchet MS"/>
                <a:sym typeface="Trebuchet MS"/>
              </a:rPr>
              <a:t>Localización del huerto</a:t>
            </a:r>
            <a:endParaRPr>
              <a:latin typeface="Trebuchet MS"/>
              <a:ea typeface="Trebuchet MS"/>
              <a:cs typeface="Trebuchet MS"/>
              <a:sym typeface="Trebuchet MS"/>
            </a:endParaRPr>
          </a:p>
        </p:txBody>
      </p:sp>
      <p:sp>
        <p:nvSpPr>
          <p:cNvPr id="191" name="Google Shape;191;p24"/>
          <p:cNvSpPr txBox="1"/>
          <p:nvPr/>
        </p:nvSpPr>
        <p:spPr>
          <a:xfrm>
            <a:off x="1064725" y="3292275"/>
            <a:ext cx="6726000" cy="407100"/>
          </a:xfrm>
          <a:prstGeom prst="rect">
            <a:avLst/>
          </a:prstGeom>
          <a:solidFill>
            <a:srgbClr val="CFE2F3"/>
          </a:solidFill>
          <a:ln>
            <a:noFill/>
          </a:ln>
        </p:spPr>
        <p:txBody>
          <a:bodyPr anchorCtr="0" anchor="t" bIns="91425" lIns="91425" spcFirstLastPara="1" rIns="91425" wrap="square" tIns="91425">
            <a:noAutofit/>
          </a:bodyPr>
          <a:lstStyle/>
          <a:p>
            <a:pPr indent="-317500" lvl="0" marL="457200" rtl="0" algn="ctr">
              <a:spcBef>
                <a:spcPts val="0"/>
              </a:spcBef>
              <a:spcAft>
                <a:spcPts val="0"/>
              </a:spcAft>
              <a:buSzPts val="1400"/>
              <a:buAutoNum type="arabicPeriod"/>
            </a:pPr>
            <a:r>
              <a:rPr lang="es-419"/>
              <a:t>Limitar acceso a los datos: administrador del huerto.</a:t>
            </a:r>
            <a:endParaRPr/>
          </a:p>
        </p:txBody>
      </p:sp>
      <p:pic>
        <p:nvPicPr>
          <p:cNvPr id="192" name="Google Shape;192;p24"/>
          <p:cNvPicPr preferRelativeResize="0"/>
          <p:nvPr/>
        </p:nvPicPr>
        <p:blipFill rotWithShape="1">
          <a:blip r:embed="rId5">
            <a:alphaModFix/>
          </a:blip>
          <a:srcRect b="44915" l="35991" r="0" t="13188"/>
          <a:stretch/>
        </p:blipFill>
        <p:spPr>
          <a:xfrm>
            <a:off x="3906025" y="1508693"/>
            <a:ext cx="2563225" cy="1118450"/>
          </a:xfrm>
          <a:prstGeom prst="rect">
            <a:avLst/>
          </a:prstGeom>
          <a:noFill/>
          <a:ln>
            <a:noFill/>
          </a:ln>
        </p:spPr>
      </p:pic>
      <p:pic>
        <p:nvPicPr>
          <p:cNvPr id="193" name="Google Shape;193;p24"/>
          <p:cNvPicPr preferRelativeResize="0"/>
          <p:nvPr/>
        </p:nvPicPr>
        <p:blipFill>
          <a:blip r:embed="rId6">
            <a:alphaModFix/>
          </a:blip>
          <a:stretch>
            <a:fillRect/>
          </a:stretch>
        </p:blipFill>
        <p:spPr>
          <a:xfrm>
            <a:off x="3557050" y="1585087"/>
            <a:ext cx="965676" cy="965676"/>
          </a:xfrm>
          <a:prstGeom prst="rect">
            <a:avLst/>
          </a:prstGeom>
          <a:noFill/>
          <a:ln>
            <a:noFill/>
          </a:ln>
        </p:spPr>
      </p:pic>
      <p:sp>
        <p:nvSpPr>
          <p:cNvPr id="194" name="Google Shape;194;p24"/>
          <p:cNvSpPr/>
          <p:nvPr/>
        </p:nvSpPr>
        <p:spPr>
          <a:xfrm>
            <a:off x="6222650" y="1948625"/>
            <a:ext cx="697500" cy="3429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4"/>
          <p:cNvSpPr txBox="1"/>
          <p:nvPr/>
        </p:nvSpPr>
        <p:spPr>
          <a:xfrm>
            <a:off x="1387225" y="3699375"/>
            <a:ext cx="6081000" cy="407100"/>
          </a:xfrm>
          <a:prstGeom prst="rect">
            <a:avLst/>
          </a:prstGeom>
          <a:solidFill>
            <a:srgbClr val="9FC5E8"/>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a:t>2. Base de datos con opciones avanzadas de seguridad.</a:t>
            </a:r>
            <a:endParaRPr/>
          </a:p>
        </p:txBody>
      </p:sp>
      <p:sp>
        <p:nvSpPr>
          <p:cNvPr id="196" name="Google Shape;196;p24"/>
          <p:cNvSpPr txBox="1"/>
          <p:nvPr/>
        </p:nvSpPr>
        <p:spPr>
          <a:xfrm>
            <a:off x="2115100" y="4081675"/>
            <a:ext cx="4448400" cy="407100"/>
          </a:xfrm>
          <a:prstGeom prst="rect">
            <a:avLst/>
          </a:prstGeom>
          <a:solidFill>
            <a:srgbClr val="6FA8DC"/>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a:t>3. Inventario de bases de datos: registro y control</a:t>
            </a:r>
            <a:endParaRPr/>
          </a:p>
        </p:txBody>
      </p:sp>
      <p:sp>
        <p:nvSpPr>
          <p:cNvPr id="197" name="Google Shape;197;p24"/>
          <p:cNvSpPr txBox="1"/>
          <p:nvPr/>
        </p:nvSpPr>
        <p:spPr>
          <a:xfrm>
            <a:off x="2789925" y="4488775"/>
            <a:ext cx="3195600" cy="407100"/>
          </a:xfrm>
          <a:prstGeom prst="rect">
            <a:avLst/>
          </a:prstGeom>
          <a:solidFill>
            <a:srgbClr val="3D85C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a:t>4. Datos cifrados.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1" name="Shape 201"/>
        <p:cNvGrpSpPr/>
        <p:nvPr/>
      </p:nvGrpSpPr>
      <p:grpSpPr>
        <a:xfrm>
          <a:off x="0" y="0"/>
          <a:ext cx="0" cy="0"/>
          <a:chOff x="0" y="0"/>
          <a:chExt cx="0" cy="0"/>
        </a:xfrm>
      </p:grpSpPr>
      <p:sp>
        <p:nvSpPr>
          <p:cNvPr id="202" name="Google Shape;202;p25"/>
          <p:cNvSpPr txBox="1"/>
          <p:nvPr>
            <p:ph type="title"/>
          </p:nvPr>
        </p:nvSpPr>
        <p:spPr>
          <a:xfrm>
            <a:off x="1893750" y="480300"/>
            <a:ext cx="5356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4C1130"/>
                </a:solidFill>
              </a:rPr>
              <a:t>Información almacenada</a:t>
            </a:r>
            <a:endParaRPr>
              <a:solidFill>
                <a:srgbClr val="4C1130"/>
              </a:solidFill>
            </a:endParaRPr>
          </a:p>
        </p:txBody>
      </p:sp>
      <p:sp>
        <p:nvSpPr>
          <p:cNvPr id="203" name="Google Shape;203;p25"/>
          <p:cNvSpPr txBox="1"/>
          <p:nvPr>
            <p:ph idx="1" type="body"/>
          </p:nvPr>
        </p:nvSpPr>
        <p:spPr>
          <a:xfrm>
            <a:off x="758325" y="2131925"/>
            <a:ext cx="3127200" cy="1376100"/>
          </a:xfrm>
          <a:prstGeom prst="rect">
            <a:avLst/>
          </a:prstGeom>
          <a:solidFill>
            <a:srgbClr val="E06666"/>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s-419">
                <a:solidFill>
                  <a:srgbClr val="000000"/>
                </a:solidFill>
              </a:rPr>
              <a:t>Nombre de usuario: string</a:t>
            </a:r>
            <a:endParaRPr>
              <a:solidFill>
                <a:srgbClr val="000000"/>
              </a:solidFill>
            </a:endParaRPr>
          </a:p>
          <a:p>
            <a:pPr indent="-342900" lvl="0" marL="457200" rtl="0" algn="l">
              <a:spcBef>
                <a:spcPts val="0"/>
              </a:spcBef>
              <a:spcAft>
                <a:spcPts val="0"/>
              </a:spcAft>
              <a:buClr>
                <a:srgbClr val="000000"/>
              </a:buClr>
              <a:buSzPts val="1800"/>
              <a:buChar char="-"/>
            </a:pPr>
            <a:r>
              <a:rPr lang="es-419">
                <a:solidFill>
                  <a:srgbClr val="000000"/>
                </a:solidFill>
              </a:rPr>
              <a:t>Contraseña: encriptada</a:t>
            </a:r>
            <a:endParaRPr>
              <a:solidFill>
                <a:srgbClr val="000000"/>
              </a:solidFill>
            </a:endParaRPr>
          </a:p>
          <a:p>
            <a:pPr indent="-342900" lvl="0" marL="457200" rtl="0" algn="l">
              <a:spcBef>
                <a:spcPts val="0"/>
              </a:spcBef>
              <a:spcAft>
                <a:spcPts val="0"/>
              </a:spcAft>
              <a:buClr>
                <a:srgbClr val="000000"/>
              </a:buClr>
              <a:buSzPts val="1800"/>
              <a:buChar char="-"/>
            </a:pPr>
            <a:r>
              <a:rPr lang="es-419">
                <a:solidFill>
                  <a:srgbClr val="000000"/>
                </a:solidFill>
              </a:rPr>
              <a:t>Licencia: encriptada</a:t>
            </a:r>
            <a:endParaRPr>
              <a:solidFill>
                <a:srgbClr val="000000"/>
              </a:solidFill>
            </a:endParaRPr>
          </a:p>
          <a:p>
            <a:pPr indent="0" lvl="0" marL="0" rtl="0" algn="l">
              <a:spcBef>
                <a:spcPts val="1600"/>
              </a:spcBef>
              <a:spcAft>
                <a:spcPts val="1600"/>
              </a:spcAft>
              <a:buNone/>
            </a:pPr>
            <a:r>
              <a:t/>
            </a:r>
            <a:endParaRPr>
              <a:solidFill>
                <a:srgbClr val="000000"/>
              </a:solidFill>
            </a:endParaRPr>
          </a:p>
        </p:txBody>
      </p:sp>
      <p:sp>
        <p:nvSpPr>
          <p:cNvPr id="204" name="Google Shape;204;p25"/>
          <p:cNvSpPr txBox="1"/>
          <p:nvPr/>
        </p:nvSpPr>
        <p:spPr>
          <a:xfrm>
            <a:off x="5864850" y="2033325"/>
            <a:ext cx="3178800" cy="2296200"/>
          </a:xfrm>
          <a:prstGeom prst="rect">
            <a:avLst/>
          </a:prstGeom>
          <a:solidFill>
            <a:srgbClr val="FFD966"/>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Font typeface="Proxima Nova"/>
              <a:buChar char="-"/>
            </a:pPr>
            <a:r>
              <a:rPr lang="es-419" sz="1800">
                <a:latin typeface="Proxima Nova"/>
                <a:ea typeface="Proxima Nova"/>
                <a:cs typeface="Proxima Nova"/>
                <a:sym typeface="Proxima Nova"/>
              </a:rPr>
              <a:t>Temperatura: float</a:t>
            </a:r>
            <a:endParaRPr sz="1800">
              <a:latin typeface="Proxima Nova"/>
              <a:ea typeface="Proxima Nova"/>
              <a:cs typeface="Proxima Nova"/>
              <a:sym typeface="Proxima Nova"/>
            </a:endParaRPr>
          </a:p>
          <a:p>
            <a:pPr indent="-342900" lvl="0" marL="457200" rtl="0" algn="l">
              <a:lnSpc>
                <a:spcPct val="115000"/>
              </a:lnSpc>
              <a:spcBef>
                <a:spcPts val="0"/>
              </a:spcBef>
              <a:spcAft>
                <a:spcPts val="0"/>
              </a:spcAft>
              <a:buClr>
                <a:srgbClr val="000000"/>
              </a:buClr>
              <a:buSzPts val="1800"/>
              <a:buFont typeface="Proxima Nova"/>
              <a:buChar char="-"/>
            </a:pPr>
            <a:r>
              <a:rPr lang="es-419" sz="1800">
                <a:latin typeface="Proxima Nova"/>
                <a:ea typeface="Proxima Nova"/>
                <a:cs typeface="Proxima Nova"/>
                <a:sym typeface="Proxima Nova"/>
              </a:rPr>
              <a:t>Nivel de agua: float</a:t>
            </a:r>
            <a:endParaRPr sz="1800">
              <a:latin typeface="Proxima Nova"/>
              <a:ea typeface="Proxima Nova"/>
              <a:cs typeface="Proxima Nova"/>
              <a:sym typeface="Proxima Nova"/>
            </a:endParaRPr>
          </a:p>
          <a:p>
            <a:pPr indent="-342900" lvl="0" marL="457200" rtl="0" algn="l">
              <a:lnSpc>
                <a:spcPct val="115000"/>
              </a:lnSpc>
              <a:spcBef>
                <a:spcPts val="0"/>
              </a:spcBef>
              <a:spcAft>
                <a:spcPts val="0"/>
              </a:spcAft>
              <a:buClr>
                <a:srgbClr val="000000"/>
              </a:buClr>
              <a:buSzPts val="1800"/>
              <a:buFont typeface="Proxima Nova"/>
              <a:buChar char="-"/>
            </a:pPr>
            <a:r>
              <a:rPr lang="es-419" sz="1800">
                <a:latin typeface="Proxima Nova"/>
                <a:ea typeface="Proxima Nova"/>
                <a:cs typeface="Proxima Nova"/>
                <a:sym typeface="Proxima Nova"/>
              </a:rPr>
              <a:t>Luminosidad: int</a:t>
            </a:r>
            <a:endParaRPr sz="1800">
              <a:latin typeface="Proxima Nova"/>
              <a:ea typeface="Proxima Nova"/>
              <a:cs typeface="Proxima Nova"/>
              <a:sym typeface="Proxima Nova"/>
            </a:endParaRPr>
          </a:p>
          <a:p>
            <a:pPr indent="-342900" lvl="0" marL="457200" rtl="0" algn="l">
              <a:lnSpc>
                <a:spcPct val="115000"/>
              </a:lnSpc>
              <a:spcBef>
                <a:spcPts val="0"/>
              </a:spcBef>
              <a:spcAft>
                <a:spcPts val="0"/>
              </a:spcAft>
              <a:buClr>
                <a:srgbClr val="000000"/>
              </a:buClr>
              <a:buSzPts val="1800"/>
              <a:buFont typeface="Proxima Nova"/>
              <a:buChar char="-"/>
            </a:pPr>
            <a:r>
              <a:rPr lang="es-419" sz="1800">
                <a:latin typeface="Proxima Nova"/>
                <a:ea typeface="Proxima Nova"/>
                <a:cs typeface="Proxima Nova"/>
                <a:sym typeface="Proxima Nova"/>
              </a:rPr>
              <a:t>Video: encriptado</a:t>
            </a:r>
            <a:endParaRPr sz="1800">
              <a:latin typeface="Proxima Nova"/>
              <a:ea typeface="Proxima Nova"/>
              <a:cs typeface="Proxima Nova"/>
              <a:sym typeface="Proxima Nova"/>
            </a:endParaRPr>
          </a:p>
          <a:p>
            <a:pPr indent="-342900" lvl="0" marL="457200" rtl="0" algn="l">
              <a:lnSpc>
                <a:spcPct val="115000"/>
              </a:lnSpc>
              <a:spcBef>
                <a:spcPts val="0"/>
              </a:spcBef>
              <a:spcAft>
                <a:spcPts val="0"/>
              </a:spcAft>
              <a:buClr>
                <a:schemeClr val="dk2"/>
              </a:buClr>
              <a:buSzPts val="1800"/>
              <a:buFont typeface="Proxima Nova"/>
              <a:buChar char="-"/>
            </a:pPr>
            <a:r>
              <a:rPr lang="es-419" sz="1800">
                <a:latin typeface="Proxima Nova"/>
                <a:ea typeface="Proxima Nova"/>
                <a:cs typeface="Proxima Nova"/>
                <a:sym typeface="Proxima Nova"/>
              </a:rPr>
              <a:t>válvula</a:t>
            </a:r>
            <a:r>
              <a:rPr lang="es-419" sz="1800">
                <a:latin typeface="Proxima Nova"/>
                <a:ea typeface="Proxima Nova"/>
                <a:cs typeface="Proxima Nova"/>
                <a:sym typeface="Proxima Nova"/>
              </a:rPr>
              <a:t>: bool</a:t>
            </a:r>
            <a:endParaRPr sz="1800">
              <a:latin typeface="Proxima Nova"/>
              <a:ea typeface="Proxima Nova"/>
              <a:cs typeface="Proxima Nova"/>
              <a:sym typeface="Proxima Nova"/>
            </a:endParaRPr>
          </a:p>
          <a:p>
            <a:pPr indent="-342900" lvl="0" marL="457200" rtl="0" algn="l">
              <a:lnSpc>
                <a:spcPct val="115000"/>
              </a:lnSpc>
              <a:spcBef>
                <a:spcPts val="0"/>
              </a:spcBef>
              <a:spcAft>
                <a:spcPts val="0"/>
              </a:spcAft>
              <a:buClr>
                <a:schemeClr val="dk2"/>
              </a:buClr>
              <a:buSzPts val="1800"/>
              <a:buFont typeface="Proxima Nova"/>
              <a:buChar char="-"/>
            </a:pPr>
            <a:r>
              <a:rPr lang="es-419" sz="1800">
                <a:latin typeface="Proxima Nova"/>
                <a:ea typeface="Proxima Nova"/>
                <a:cs typeface="Proxima Nova"/>
                <a:sym typeface="Proxima Nova"/>
              </a:rPr>
              <a:t>foco: bool</a:t>
            </a:r>
            <a:endParaRPr sz="1800">
              <a:latin typeface="Proxima Nova"/>
              <a:ea typeface="Proxima Nova"/>
              <a:cs typeface="Proxima Nova"/>
              <a:sym typeface="Proxima Nova"/>
            </a:endParaRPr>
          </a:p>
          <a:p>
            <a:pPr indent="-342900" lvl="0" marL="457200" rtl="0" algn="l">
              <a:lnSpc>
                <a:spcPct val="115000"/>
              </a:lnSpc>
              <a:spcBef>
                <a:spcPts val="0"/>
              </a:spcBef>
              <a:spcAft>
                <a:spcPts val="0"/>
              </a:spcAft>
              <a:buClr>
                <a:schemeClr val="dk2"/>
              </a:buClr>
              <a:buSzPts val="1800"/>
              <a:buFont typeface="Proxima Nova"/>
              <a:buChar char="-"/>
            </a:pPr>
            <a:r>
              <a:rPr lang="es-419" sz="1800">
                <a:latin typeface="Proxima Nova"/>
                <a:ea typeface="Proxima Nova"/>
                <a:cs typeface="Proxima Nova"/>
                <a:sym typeface="Proxima Nova"/>
              </a:rPr>
              <a:t>ventilador: bool</a:t>
            </a:r>
            <a:endParaRPr sz="1800">
              <a:latin typeface="Proxima Nova"/>
              <a:ea typeface="Proxima Nova"/>
              <a:cs typeface="Proxima Nova"/>
              <a:sym typeface="Proxima Nova"/>
            </a:endParaRPr>
          </a:p>
        </p:txBody>
      </p:sp>
      <p:sp>
        <p:nvSpPr>
          <p:cNvPr id="205" name="Google Shape;205;p25"/>
          <p:cNvSpPr txBox="1"/>
          <p:nvPr/>
        </p:nvSpPr>
        <p:spPr>
          <a:xfrm>
            <a:off x="1661025" y="1690125"/>
            <a:ext cx="1282800" cy="34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600">
                <a:latin typeface="Proxima Nova"/>
                <a:ea typeface="Proxima Nova"/>
                <a:cs typeface="Proxima Nova"/>
                <a:sym typeface="Proxima Nova"/>
              </a:rPr>
              <a:t>CLIENTE</a:t>
            </a:r>
            <a:endParaRPr b="1" sz="1600">
              <a:latin typeface="Proxima Nova"/>
              <a:ea typeface="Proxima Nova"/>
              <a:cs typeface="Proxima Nova"/>
              <a:sym typeface="Proxima Nova"/>
            </a:endParaRPr>
          </a:p>
        </p:txBody>
      </p:sp>
      <p:sp>
        <p:nvSpPr>
          <p:cNvPr id="206" name="Google Shape;206;p25"/>
          <p:cNvSpPr/>
          <p:nvPr/>
        </p:nvSpPr>
        <p:spPr>
          <a:xfrm>
            <a:off x="4269550" y="2454075"/>
            <a:ext cx="1282800" cy="343200"/>
          </a:xfrm>
          <a:prstGeom prst="rightArrow">
            <a:avLst>
              <a:gd fmla="val 50000" name="adj1"/>
              <a:gd fmla="val 50000" name="adj2"/>
            </a:avLst>
          </a:prstGeom>
          <a:solidFill>
            <a:srgbClr val="F13A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a:t>Tiene</a:t>
            </a:r>
            <a:endParaRPr b="1"/>
          </a:p>
        </p:txBody>
      </p:sp>
      <p:sp>
        <p:nvSpPr>
          <p:cNvPr id="207" name="Google Shape;207;p25"/>
          <p:cNvSpPr txBox="1"/>
          <p:nvPr/>
        </p:nvSpPr>
        <p:spPr>
          <a:xfrm>
            <a:off x="6723450" y="1616200"/>
            <a:ext cx="1282800" cy="34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600">
                <a:latin typeface="Proxima Nova"/>
                <a:ea typeface="Proxima Nova"/>
                <a:cs typeface="Proxima Nova"/>
                <a:sym typeface="Proxima Nova"/>
              </a:rPr>
              <a:t>DATOS</a:t>
            </a:r>
            <a:endParaRPr b="1" sz="1600">
              <a:latin typeface="Proxima Nova"/>
              <a:ea typeface="Proxima Nova"/>
              <a:cs typeface="Proxima Nova"/>
              <a:sym typeface="Proxima Nov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1" name="Shape 211"/>
        <p:cNvGrpSpPr/>
        <p:nvPr/>
      </p:nvGrpSpPr>
      <p:grpSpPr>
        <a:xfrm>
          <a:off x="0" y="0"/>
          <a:ext cx="0" cy="0"/>
          <a:chOff x="0" y="0"/>
          <a:chExt cx="0" cy="0"/>
        </a:xfrm>
      </p:grpSpPr>
      <p:sp>
        <p:nvSpPr>
          <p:cNvPr id="212" name="Google Shape;212;p26"/>
          <p:cNvSpPr txBox="1"/>
          <p:nvPr>
            <p:ph type="title"/>
          </p:nvPr>
        </p:nvSpPr>
        <p:spPr>
          <a:xfrm>
            <a:off x="464500" y="597825"/>
            <a:ext cx="562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980000"/>
                </a:solidFill>
              </a:rPr>
              <a:t>Sensores en base de datos</a:t>
            </a:r>
            <a:endParaRPr>
              <a:solidFill>
                <a:srgbClr val="980000"/>
              </a:solidFill>
            </a:endParaRPr>
          </a:p>
        </p:txBody>
      </p:sp>
      <p:sp>
        <p:nvSpPr>
          <p:cNvPr id="213" name="Google Shape;213;p26"/>
          <p:cNvSpPr txBox="1"/>
          <p:nvPr>
            <p:ph idx="1" type="body"/>
          </p:nvPr>
        </p:nvSpPr>
        <p:spPr>
          <a:xfrm>
            <a:off x="2756350" y="1528575"/>
            <a:ext cx="3417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solidFill>
                  <a:srgbClr val="000000"/>
                </a:solidFill>
                <a:latin typeface="Ultra"/>
                <a:ea typeface="Ultra"/>
                <a:cs typeface="Ultra"/>
                <a:sym typeface="Ultra"/>
              </a:rPr>
              <a:t>¿Mal funcionamiento?</a:t>
            </a:r>
            <a:endParaRPr>
              <a:solidFill>
                <a:srgbClr val="000000"/>
              </a:solidFill>
              <a:latin typeface="Ultra"/>
              <a:ea typeface="Ultra"/>
              <a:cs typeface="Ultra"/>
              <a:sym typeface="Ultra"/>
            </a:endParaRPr>
          </a:p>
        </p:txBody>
      </p:sp>
      <p:sp>
        <p:nvSpPr>
          <p:cNvPr id="214" name="Google Shape;214;p26"/>
          <p:cNvSpPr/>
          <p:nvPr/>
        </p:nvSpPr>
        <p:spPr>
          <a:xfrm>
            <a:off x="2056175" y="2459325"/>
            <a:ext cx="2176200" cy="1953600"/>
          </a:xfrm>
          <a:prstGeom prst="ellipse">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a:t>checksum</a:t>
            </a:r>
            <a:endParaRPr b="1"/>
          </a:p>
        </p:txBody>
      </p:sp>
      <p:sp>
        <p:nvSpPr>
          <p:cNvPr id="215" name="Google Shape;215;p26"/>
          <p:cNvSpPr/>
          <p:nvPr/>
        </p:nvSpPr>
        <p:spPr>
          <a:xfrm>
            <a:off x="5087450" y="2500275"/>
            <a:ext cx="2176200" cy="1953600"/>
          </a:xfrm>
          <a:prstGeom prst="ellipse">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a:t>Valores </a:t>
            </a:r>
            <a:r>
              <a:rPr b="1" lang="es-419"/>
              <a:t>varían</a:t>
            </a:r>
            <a:r>
              <a:rPr b="1" lang="es-419"/>
              <a:t> fuera del rango</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9" name="Shape 219"/>
        <p:cNvGrpSpPr/>
        <p:nvPr/>
      </p:nvGrpSpPr>
      <p:grpSpPr>
        <a:xfrm>
          <a:off x="0" y="0"/>
          <a:ext cx="0" cy="0"/>
          <a:chOff x="0" y="0"/>
          <a:chExt cx="0" cy="0"/>
        </a:xfrm>
      </p:grpSpPr>
      <p:sp>
        <p:nvSpPr>
          <p:cNvPr id="220" name="Google Shape;220;p27"/>
          <p:cNvSpPr txBox="1"/>
          <p:nvPr>
            <p:ph type="title"/>
          </p:nvPr>
        </p:nvSpPr>
        <p:spPr>
          <a:xfrm>
            <a:off x="1695000" y="456975"/>
            <a:ext cx="575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7F6000"/>
                </a:solidFill>
              </a:rPr>
              <a:t>Diseño enfocado al usuario</a:t>
            </a:r>
            <a:endParaRPr>
              <a:solidFill>
                <a:srgbClr val="7F6000"/>
              </a:solidFill>
            </a:endParaRPr>
          </a:p>
        </p:txBody>
      </p:sp>
      <p:pic>
        <p:nvPicPr>
          <p:cNvPr id="221" name="Google Shape;221;p27"/>
          <p:cNvPicPr preferRelativeResize="0"/>
          <p:nvPr/>
        </p:nvPicPr>
        <p:blipFill>
          <a:blip r:embed="rId4">
            <a:alphaModFix/>
          </a:blip>
          <a:stretch>
            <a:fillRect/>
          </a:stretch>
        </p:blipFill>
        <p:spPr>
          <a:xfrm>
            <a:off x="647175" y="1228925"/>
            <a:ext cx="5734050" cy="3552825"/>
          </a:xfrm>
          <a:prstGeom prst="rect">
            <a:avLst/>
          </a:prstGeom>
          <a:noFill/>
          <a:ln>
            <a:noFill/>
          </a:ln>
        </p:spPr>
      </p:pic>
      <p:sp>
        <p:nvSpPr>
          <p:cNvPr id="222" name="Google Shape;222;p27"/>
          <p:cNvSpPr txBox="1"/>
          <p:nvPr/>
        </p:nvSpPr>
        <p:spPr>
          <a:xfrm>
            <a:off x="6984550" y="2053288"/>
            <a:ext cx="1939200" cy="1904100"/>
          </a:xfrm>
          <a:prstGeom prst="rect">
            <a:avLst/>
          </a:prstGeom>
          <a:solidFill>
            <a:srgbClr val="FFF2CC"/>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a:latin typeface="Proxima Nova"/>
                <a:ea typeface="Proxima Nova"/>
                <a:cs typeface="Proxima Nova"/>
                <a:sym typeface="Proxima Nova"/>
              </a:rPr>
              <a:t>Tablero</a:t>
            </a:r>
            <a:endParaRPr b="1">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ctr">
              <a:spcBef>
                <a:spcPts val="0"/>
              </a:spcBef>
              <a:spcAft>
                <a:spcPts val="0"/>
              </a:spcAft>
              <a:buNone/>
            </a:pPr>
            <a:r>
              <a:rPr lang="es-419">
                <a:latin typeface="Proxima Nova"/>
                <a:ea typeface="Proxima Nova"/>
                <a:cs typeface="Proxima Nova"/>
                <a:sym typeface="Proxima Nova"/>
              </a:rPr>
              <a:t>Variables más importantes de problemas de control de huertos (necesidades).</a:t>
            </a:r>
            <a:endParaRPr>
              <a:latin typeface="Proxima Nova"/>
              <a:ea typeface="Proxima Nova"/>
              <a:cs typeface="Proxima Nova"/>
              <a:sym typeface="Proxima Nov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6" name="Shape 226"/>
        <p:cNvGrpSpPr/>
        <p:nvPr/>
      </p:nvGrpSpPr>
      <p:grpSpPr>
        <a:xfrm>
          <a:off x="0" y="0"/>
          <a:ext cx="0" cy="0"/>
          <a:chOff x="0" y="0"/>
          <a:chExt cx="0" cy="0"/>
        </a:xfrm>
      </p:grpSpPr>
      <p:sp>
        <p:nvSpPr>
          <p:cNvPr id="227" name="Google Shape;22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Gestión de Proyectos</a:t>
            </a:r>
            <a:endParaRPr/>
          </a:p>
        </p:txBody>
      </p:sp>
      <p:pic>
        <p:nvPicPr>
          <p:cNvPr id="228" name="Google Shape;228;p28"/>
          <p:cNvPicPr preferRelativeResize="0"/>
          <p:nvPr/>
        </p:nvPicPr>
        <p:blipFill rotWithShape="1">
          <a:blip r:embed="rId4">
            <a:alphaModFix/>
          </a:blip>
          <a:srcRect b="6357" l="1054" r="3951" t="8652"/>
          <a:stretch/>
        </p:blipFill>
        <p:spPr>
          <a:xfrm>
            <a:off x="144175" y="1067925"/>
            <a:ext cx="3902074" cy="3372424"/>
          </a:xfrm>
          <a:prstGeom prst="rect">
            <a:avLst/>
          </a:prstGeom>
          <a:noFill/>
          <a:ln>
            <a:noFill/>
          </a:ln>
        </p:spPr>
      </p:pic>
      <p:pic>
        <p:nvPicPr>
          <p:cNvPr id="229" name="Google Shape;229;p28"/>
          <p:cNvPicPr preferRelativeResize="0"/>
          <p:nvPr/>
        </p:nvPicPr>
        <p:blipFill rotWithShape="1">
          <a:blip r:embed="rId5">
            <a:alphaModFix/>
          </a:blip>
          <a:srcRect b="18979" l="25109" r="26361" t="37885"/>
          <a:stretch/>
        </p:blipFill>
        <p:spPr>
          <a:xfrm>
            <a:off x="4172400" y="1067925"/>
            <a:ext cx="4971600" cy="33724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3" name="Shape 233"/>
        <p:cNvGrpSpPr/>
        <p:nvPr/>
      </p:nvGrpSpPr>
      <p:grpSpPr>
        <a:xfrm>
          <a:off x="0" y="0"/>
          <a:ext cx="0" cy="0"/>
          <a:chOff x="0" y="0"/>
          <a:chExt cx="0" cy="0"/>
        </a:xfrm>
      </p:grpSpPr>
      <p:sp>
        <p:nvSpPr>
          <p:cNvPr id="234" name="Google Shape;234;p29"/>
          <p:cNvSpPr txBox="1"/>
          <p:nvPr>
            <p:ph type="title"/>
          </p:nvPr>
        </p:nvSpPr>
        <p:spPr>
          <a:xfrm>
            <a:off x="5019150" y="309825"/>
            <a:ext cx="403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741B47"/>
                </a:solidFill>
              </a:rPr>
              <a:t>Tablero de control</a:t>
            </a:r>
            <a:endParaRPr>
              <a:solidFill>
                <a:srgbClr val="741B47"/>
              </a:solidFill>
            </a:endParaRPr>
          </a:p>
        </p:txBody>
      </p:sp>
      <p:sp>
        <p:nvSpPr>
          <p:cNvPr id="235" name="Google Shape;235;p29"/>
          <p:cNvSpPr txBox="1"/>
          <p:nvPr/>
        </p:nvSpPr>
        <p:spPr>
          <a:xfrm>
            <a:off x="5604300" y="882525"/>
            <a:ext cx="2867700" cy="3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u="sng">
                <a:solidFill>
                  <a:schemeClr val="hlink"/>
                </a:solidFill>
                <a:hlinkClick r:id="rId4"/>
              </a:rPr>
              <a:t>https://freeboard.io/board/bFiSRn</a:t>
            </a:r>
            <a:r>
              <a:rPr lang="es-419"/>
              <a:t> </a:t>
            </a:r>
            <a:endParaRPr/>
          </a:p>
        </p:txBody>
      </p:sp>
      <p:pic>
        <p:nvPicPr>
          <p:cNvPr id="236" name="Google Shape;236;p29"/>
          <p:cNvPicPr preferRelativeResize="0"/>
          <p:nvPr/>
        </p:nvPicPr>
        <p:blipFill rotWithShape="1">
          <a:blip r:embed="rId5">
            <a:alphaModFix/>
          </a:blip>
          <a:srcRect b="9039" l="30537" r="31367" t="24444"/>
          <a:stretch/>
        </p:blipFill>
        <p:spPr>
          <a:xfrm>
            <a:off x="306125" y="257388"/>
            <a:ext cx="4713024" cy="4628726"/>
          </a:xfrm>
          <a:prstGeom prst="rect">
            <a:avLst/>
          </a:prstGeom>
          <a:noFill/>
          <a:ln>
            <a:noFill/>
          </a:ln>
        </p:spPr>
      </p:pic>
      <p:sp>
        <p:nvSpPr>
          <p:cNvPr id="237" name="Google Shape;237;p29"/>
          <p:cNvSpPr txBox="1"/>
          <p:nvPr/>
        </p:nvSpPr>
        <p:spPr>
          <a:xfrm>
            <a:off x="5374350" y="1672575"/>
            <a:ext cx="3343800" cy="2121300"/>
          </a:xfrm>
          <a:prstGeom prst="rect">
            <a:avLst/>
          </a:prstGeom>
          <a:solidFill>
            <a:srgbClr val="741B47"/>
          </a:solid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Proxima Nova"/>
              <a:buChar char="-"/>
            </a:pPr>
            <a:r>
              <a:rPr b="1" lang="es-419">
                <a:solidFill>
                  <a:srgbClr val="FFFFFF"/>
                </a:solidFill>
                <a:latin typeface="Proxima Nova"/>
                <a:ea typeface="Proxima Nova"/>
                <a:cs typeface="Proxima Nova"/>
                <a:sym typeface="Proxima Nova"/>
              </a:rPr>
              <a:t>Ventilador:</a:t>
            </a:r>
            <a:endParaRPr b="1">
              <a:solidFill>
                <a:srgbClr val="FFFFFF"/>
              </a:solidFill>
              <a:latin typeface="Proxima Nova"/>
              <a:ea typeface="Proxima Nova"/>
              <a:cs typeface="Proxima Nova"/>
              <a:sym typeface="Proxima Nova"/>
            </a:endParaRPr>
          </a:p>
          <a:p>
            <a:pPr indent="0" lvl="0" marL="457200" rtl="0" algn="l">
              <a:spcBef>
                <a:spcPts val="0"/>
              </a:spcBef>
              <a:spcAft>
                <a:spcPts val="0"/>
              </a:spcAft>
              <a:buNone/>
            </a:pPr>
            <a:r>
              <a:rPr lang="es-419">
                <a:solidFill>
                  <a:srgbClr val="FFFFFF"/>
                </a:solidFill>
                <a:latin typeface="Proxima Nova"/>
                <a:ea typeface="Proxima Nova"/>
                <a:cs typeface="Proxima Nova"/>
                <a:sym typeface="Proxima Nova"/>
              </a:rPr>
              <a:t>Temperatura &gt; 29 °C</a:t>
            </a:r>
            <a:endParaRPr>
              <a:solidFill>
                <a:srgbClr val="FFFFFF"/>
              </a:solidFill>
              <a:latin typeface="Proxima Nova"/>
              <a:ea typeface="Proxima Nova"/>
              <a:cs typeface="Proxima Nova"/>
              <a:sym typeface="Proxima Nova"/>
            </a:endParaRPr>
          </a:p>
          <a:p>
            <a:pPr indent="0" lvl="0" marL="457200" rtl="0" algn="l">
              <a:spcBef>
                <a:spcPts val="0"/>
              </a:spcBef>
              <a:spcAft>
                <a:spcPts val="0"/>
              </a:spcAft>
              <a:buNone/>
            </a:pPr>
            <a:r>
              <a:t/>
            </a:r>
            <a:endParaRPr>
              <a:solidFill>
                <a:srgbClr val="FFFFFF"/>
              </a:solidFill>
              <a:latin typeface="Proxima Nova"/>
              <a:ea typeface="Proxima Nova"/>
              <a:cs typeface="Proxima Nova"/>
              <a:sym typeface="Proxima Nova"/>
            </a:endParaRPr>
          </a:p>
          <a:p>
            <a:pPr indent="-317500" lvl="0" marL="457200" rtl="0" algn="l">
              <a:spcBef>
                <a:spcPts val="0"/>
              </a:spcBef>
              <a:spcAft>
                <a:spcPts val="0"/>
              </a:spcAft>
              <a:buClr>
                <a:srgbClr val="FFFFFF"/>
              </a:buClr>
              <a:buSzPts val="1400"/>
              <a:buFont typeface="Proxima Nova"/>
              <a:buChar char="-"/>
            </a:pPr>
            <a:r>
              <a:rPr b="1" lang="es-419">
                <a:solidFill>
                  <a:srgbClr val="FFFFFF"/>
                </a:solidFill>
                <a:latin typeface="Proxima Nova"/>
                <a:ea typeface="Proxima Nova"/>
                <a:cs typeface="Proxima Nova"/>
                <a:sym typeface="Proxima Nova"/>
              </a:rPr>
              <a:t>Focos: </a:t>
            </a:r>
            <a:endParaRPr b="1">
              <a:solidFill>
                <a:srgbClr val="FFFFFF"/>
              </a:solidFill>
              <a:latin typeface="Proxima Nova"/>
              <a:ea typeface="Proxima Nova"/>
              <a:cs typeface="Proxima Nova"/>
              <a:sym typeface="Proxima Nova"/>
            </a:endParaRPr>
          </a:p>
          <a:p>
            <a:pPr indent="0" lvl="0" marL="457200" rtl="0" algn="l">
              <a:spcBef>
                <a:spcPts val="0"/>
              </a:spcBef>
              <a:spcAft>
                <a:spcPts val="0"/>
              </a:spcAft>
              <a:buNone/>
            </a:pPr>
            <a:r>
              <a:rPr lang="es-419">
                <a:solidFill>
                  <a:srgbClr val="FFFFFF"/>
                </a:solidFill>
                <a:latin typeface="Proxima Nova"/>
                <a:ea typeface="Proxima Nova"/>
                <a:cs typeface="Proxima Nova"/>
                <a:sym typeface="Proxima Nova"/>
              </a:rPr>
              <a:t>Luminosidad &lt; 40 Ohms</a:t>
            </a:r>
            <a:endParaRPr>
              <a:solidFill>
                <a:srgbClr val="FFFFFF"/>
              </a:solidFill>
              <a:latin typeface="Proxima Nova"/>
              <a:ea typeface="Proxima Nova"/>
              <a:cs typeface="Proxima Nova"/>
              <a:sym typeface="Proxima Nova"/>
            </a:endParaRPr>
          </a:p>
          <a:p>
            <a:pPr indent="0" lvl="0" marL="457200" rtl="0" algn="l">
              <a:spcBef>
                <a:spcPts val="0"/>
              </a:spcBef>
              <a:spcAft>
                <a:spcPts val="0"/>
              </a:spcAft>
              <a:buNone/>
            </a:pPr>
            <a:r>
              <a:rPr lang="es-419">
                <a:solidFill>
                  <a:srgbClr val="FFFFFF"/>
                </a:solidFill>
                <a:latin typeface="Proxima Nova"/>
                <a:ea typeface="Proxima Nova"/>
                <a:cs typeface="Proxima Nova"/>
                <a:sym typeface="Proxima Nova"/>
              </a:rPr>
              <a:t>Hora del día.</a:t>
            </a:r>
            <a:endParaRPr>
              <a:solidFill>
                <a:srgbClr val="FFFFFF"/>
              </a:solidFill>
              <a:latin typeface="Proxima Nova"/>
              <a:ea typeface="Proxima Nova"/>
              <a:cs typeface="Proxima Nova"/>
              <a:sym typeface="Proxima Nova"/>
            </a:endParaRPr>
          </a:p>
          <a:p>
            <a:pPr indent="0" lvl="0" marL="457200" rtl="0" algn="l">
              <a:spcBef>
                <a:spcPts val="0"/>
              </a:spcBef>
              <a:spcAft>
                <a:spcPts val="0"/>
              </a:spcAft>
              <a:buNone/>
            </a:pPr>
            <a:r>
              <a:t/>
            </a:r>
            <a:endParaRPr>
              <a:solidFill>
                <a:srgbClr val="FFFFFF"/>
              </a:solidFill>
              <a:latin typeface="Proxima Nova"/>
              <a:ea typeface="Proxima Nova"/>
              <a:cs typeface="Proxima Nova"/>
              <a:sym typeface="Proxima Nova"/>
            </a:endParaRPr>
          </a:p>
          <a:p>
            <a:pPr indent="-317500" lvl="0" marL="457200" rtl="0" algn="l">
              <a:spcBef>
                <a:spcPts val="0"/>
              </a:spcBef>
              <a:spcAft>
                <a:spcPts val="0"/>
              </a:spcAft>
              <a:buClr>
                <a:srgbClr val="FFFFFF"/>
              </a:buClr>
              <a:buSzPts val="1400"/>
              <a:buFont typeface="Proxima Nova"/>
              <a:buChar char="-"/>
            </a:pPr>
            <a:r>
              <a:rPr b="1" lang="es-419">
                <a:solidFill>
                  <a:srgbClr val="FFFFFF"/>
                </a:solidFill>
                <a:latin typeface="Proxima Nova"/>
                <a:ea typeface="Proxima Nova"/>
                <a:cs typeface="Proxima Nova"/>
                <a:sym typeface="Proxima Nova"/>
              </a:rPr>
              <a:t>Válvula de agua:</a:t>
            </a:r>
            <a:endParaRPr b="1">
              <a:solidFill>
                <a:srgbClr val="FFFFFF"/>
              </a:solidFill>
              <a:latin typeface="Proxima Nova"/>
              <a:ea typeface="Proxima Nova"/>
              <a:cs typeface="Proxima Nova"/>
              <a:sym typeface="Proxima Nova"/>
            </a:endParaRPr>
          </a:p>
          <a:p>
            <a:pPr indent="0" lvl="0" marL="457200" rtl="0" algn="l">
              <a:spcBef>
                <a:spcPts val="0"/>
              </a:spcBef>
              <a:spcAft>
                <a:spcPts val="0"/>
              </a:spcAft>
              <a:buNone/>
            </a:pPr>
            <a:r>
              <a:rPr lang="es-419">
                <a:solidFill>
                  <a:srgbClr val="FFFFFF"/>
                </a:solidFill>
                <a:latin typeface="Proxima Nova"/>
                <a:ea typeface="Proxima Nova"/>
                <a:cs typeface="Proxima Nova"/>
                <a:sym typeface="Proxima Nova"/>
              </a:rPr>
              <a:t>Lectura de agua a sensor &gt; 9cm</a:t>
            </a:r>
            <a:endParaRPr>
              <a:solidFill>
                <a:srgbClr val="FFFFFF"/>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1" name="Shape 241"/>
        <p:cNvGrpSpPr/>
        <p:nvPr/>
      </p:nvGrpSpPr>
      <p:grpSpPr>
        <a:xfrm>
          <a:off x="0" y="0"/>
          <a:ext cx="0" cy="0"/>
          <a:chOff x="0" y="0"/>
          <a:chExt cx="0" cy="0"/>
        </a:xfrm>
      </p:grpSpPr>
      <p:sp>
        <p:nvSpPr>
          <p:cNvPr id="242" name="Google Shape;242;p30"/>
          <p:cNvSpPr txBox="1"/>
          <p:nvPr>
            <p:ph type="title"/>
          </p:nvPr>
        </p:nvSpPr>
        <p:spPr>
          <a:xfrm>
            <a:off x="311700" y="445025"/>
            <a:ext cx="5967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CC0000"/>
                </a:solidFill>
              </a:rPr>
              <a:t>Importante en visualización</a:t>
            </a:r>
            <a:endParaRPr>
              <a:solidFill>
                <a:srgbClr val="CC0000"/>
              </a:solidFill>
            </a:endParaRPr>
          </a:p>
        </p:txBody>
      </p:sp>
      <p:sp>
        <p:nvSpPr>
          <p:cNvPr id="243" name="Google Shape;243;p30"/>
          <p:cNvSpPr txBox="1"/>
          <p:nvPr>
            <p:ph idx="1" type="body"/>
          </p:nvPr>
        </p:nvSpPr>
        <p:spPr>
          <a:xfrm>
            <a:off x="640775" y="1152475"/>
            <a:ext cx="3244200" cy="57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s-419"/>
              <a:t>Fácil de entender</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1600"/>
              </a:spcAft>
              <a:buNone/>
            </a:pPr>
            <a:r>
              <a:t/>
            </a:r>
            <a:endParaRPr b="1"/>
          </a:p>
        </p:txBody>
      </p:sp>
      <p:sp>
        <p:nvSpPr>
          <p:cNvPr id="244" name="Google Shape;244;p30"/>
          <p:cNvSpPr txBox="1"/>
          <p:nvPr>
            <p:ph idx="1" type="body"/>
          </p:nvPr>
        </p:nvSpPr>
        <p:spPr>
          <a:xfrm>
            <a:off x="640775" y="1725175"/>
            <a:ext cx="2547600" cy="57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s-419"/>
              <a:t>Títulos sencillos</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1600"/>
              </a:spcAft>
              <a:buNone/>
            </a:pPr>
            <a:r>
              <a:t/>
            </a:r>
            <a:endParaRPr b="1"/>
          </a:p>
        </p:txBody>
      </p:sp>
      <p:sp>
        <p:nvSpPr>
          <p:cNvPr id="245" name="Google Shape;245;p30"/>
          <p:cNvSpPr txBox="1"/>
          <p:nvPr>
            <p:ph idx="1" type="body"/>
          </p:nvPr>
        </p:nvSpPr>
        <p:spPr>
          <a:xfrm>
            <a:off x="640775" y="2442083"/>
            <a:ext cx="3394500" cy="57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s-419"/>
              <a:t>Solo info. relevante</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1600"/>
              </a:spcAft>
              <a:buNone/>
            </a:pPr>
            <a:r>
              <a:t/>
            </a:r>
            <a:endParaRPr b="1"/>
          </a:p>
        </p:txBody>
      </p:sp>
      <p:pic>
        <p:nvPicPr>
          <p:cNvPr id="246" name="Google Shape;246;p30"/>
          <p:cNvPicPr preferRelativeResize="0"/>
          <p:nvPr/>
        </p:nvPicPr>
        <p:blipFill>
          <a:blip r:embed="rId4">
            <a:alphaModFix/>
          </a:blip>
          <a:stretch>
            <a:fillRect/>
          </a:stretch>
        </p:blipFill>
        <p:spPr>
          <a:xfrm>
            <a:off x="4704825" y="1549076"/>
            <a:ext cx="3948475" cy="2834099"/>
          </a:xfrm>
          <a:prstGeom prst="rect">
            <a:avLst/>
          </a:prstGeom>
          <a:noFill/>
          <a:ln>
            <a:noFill/>
          </a:ln>
        </p:spPr>
      </p:pic>
      <p:sp>
        <p:nvSpPr>
          <p:cNvPr id="247" name="Google Shape;247;p30"/>
          <p:cNvSpPr txBox="1"/>
          <p:nvPr>
            <p:ph idx="1" type="body"/>
          </p:nvPr>
        </p:nvSpPr>
        <p:spPr>
          <a:xfrm>
            <a:off x="599825" y="3039525"/>
            <a:ext cx="3476400" cy="432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s-419"/>
              <a:t>Acomodo de bloques</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1600"/>
              </a:spcAft>
              <a:buNone/>
            </a:pPr>
            <a:r>
              <a:t/>
            </a:r>
            <a:endParaRPr b="1"/>
          </a:p>
        </p:txBody>
      </p:sp>
      <p:sp>
        <p:nvSpPr>
          <p:cNvPr id="248" name="Google Shape;248;p30"/>
          <p:cNvSpPr txBox="1"/>
          <p:nvPr>
            <p:ph idx="1" type="body"/>
          </p:nvPr>
        </p:nvSpPr>
        <p:spPr>
          <a:xfrm>
            <a:off x="640775" y="3746250"/>
            <a:ext cx="3394500" cy="432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s-419"/>
              <a:t>Diseño con colores</a:t>
            </a:r>
            <a:endParaRPr b="1"/>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249" name="Google Shape;249;p30"/>
          <p:cNvSpPr txBox="1"/>
          <p:nvPr>
            <p:ph idx="1" type="body"/>
          </p:nvPr>
        </p:nvSpPr>
        <p:spPr>
          <a:xfrm>
            <a:off x="640775" y="4452975"/>
            <a:ext cx="3394500" cy="432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s-419"/>
              <a:t>Diseño estético</a:t>
            </a:r>
            <a:endParaRPr b="1"/>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3" name="Shape 253"/>
        <p:cNvGrpSpPr/>
        <p:nvPr/>
      </p:nvGrpSpPr>
      <p:grpSpPr>
        <a:xfrm>
          <a:off x="0" y="0"/>
          <a:ext cx="0" cy="0"/>
          <a:chOff x="0" y="0"/>
          <a:chExt cx="0" cy="0"/>
        </a:xfrm>
      </p:grpSpPr>
      <p:pic>
        <p:nvPicPr>
          <p:cNvPr id="254" name="Google Shape;254;p31"/>
          <p:cNvPicPr preferRelativeResize="0"/>
          <p:nvPr/>
        </p:nvPicPr>
        <p:blipFill rotWithShape="1">
          <a:blip r:embed="rId4">
            <a:alphaModFix/>
          </a:blip>
          <a:srcRect b="7660" l="4369" r="852" t="4388"/>
          <a:stretch/>
        </p:blipFill>
        <p:spPr>
          <a:xfrm>
            <a:off x="498425" y="1483875"/>
            <a:ext cx="4438824" cy="2545425"/>
          </a:xfrm>
          <a:prstGeom prst="rect">
            <a:avLst/>
          </a:prstGeom>
          <a:noFill/>
          <a:ln>
            <a:noFill/>
          </a:ln>
        </p:spPr>
      </p:pic>
      <p:pic>
        <p:nvPicPr>
          <p:cNvPr id="255" name="Google Shape;255;p31"/>
          <p:cNvPicPr preferRelativeResize="0"/>
          <p:nvPr/>
        </p:nvPicPr>
        <p:blipFill rotWithShape="1">
          <a:blip r:embed="rId5">
            <a:alphaModFix/>
          </a:blip>
          <a:srcRect b="10102" l="0" r="7398" t="4133"/>
          <a:stretch/>
        </p:blipFill>
        <p:spPr>
          <a:xfrm>
            <a:off x="5296350" y="895738"/>
            <a:ext cx="3500700" cy="3604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 name="Shape 63"/>
        <p:cNvGrpSpPr/>
        <p:nvPr/>
      </p:nvGrpSpPr>
      <p:grpSpPr>
        <a:xfrm>
          <a:off x="0" y="0"/>
          <a:ext cx="0" cy="0"/>
          <a:chOff x="0" y="0"/>
          <a:chExt cx="0" cy="0"/>
        </a:xfrm>
      </p:grpSpPr>
      <p:sp>
        <p:nvSpPr>
          <p:cNvPr id="64" name="Google Shape;64;p14"/>
          <p:cNvSpPr txBox="1"/>
          <p:nvPr/>
        </p:nvSpPr>
        <p:spPr>
          <a:xfrm>
            <a:off x="460975" y="608400"/>
            <a:ext cx="1293000" cy="55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latin typeface="Impact"/>
                <a:ea typeface="Impact"/>
                <a:cs typeface="Impact"/>
                <a:sym typeface="Impact"/>
              </a:rPr>
              <a:t>Hydro</a:t>
            </a:r>
            <a:endParaRPr sz="2400">
              <a:latin typeface="Impact"/>
              <a:ea typeface="Impact"/>
              <a:cs typeface="Impact"/>
              <a:sym typeface="Impact"/>
            </a:endParaRPr>
          </a:p>
        </p:txBody>
      </p:sp>
      <p:sp>
        <p:nvSpPr>
          <p:cNvPr id="65" name="Google Shape;65;p14"/>
          <p:cNvSpPr txBox="1"/>
          <p:nvPr/>
        </p:nvSpPr>
        <p:spPr>
          <a:xfrm>
            <a:off x="460975" y="1348450"/>
            <a:ext cx="1128300" cy="55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300">
                <a:latin typeface="Impact"/>
                <a:ea typeface="Impact"/>
                <a:cs typeface="Impact"/>
                <a:sym typeface="Impact"/>
              </a:rPr>
              <a:t>Ponos</a:t>
            </a:r>
            <a:endParaRPr sz="2300">
              <a:latin typeface="Impact"/>
              <a:ea typeface="Impact"/>
              <a:cs typeface="Impact"/>
              <a:sym typeface="Impact"/>
            </a:endParaRPr>
          </a:p>
        </p:txBody>
      </p:sp>
      <p:sp>
        <p:nvSpPr>
          <p:cNvPr id="66" name="Google Shape;66;p14"/>
          <p:cNvSpPr txBox="1"/>
          <p:nvPr/>
        </p:nvSpPr>
        <p:spPr>
          <a:xfrm>
            <a:off x="2506575" y="1442475"/>
            <a:ext cx="2433300" cy="55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700">
              <a:solidFill>
                <a:schemeClr val="lt1"/>
              </a:solidFill>
              <a:highlight>
                <a:srgbClr val="783F04"/>
              </a:highlight>
              <a:latin typeface="Century Gothic"/>
              <a:ea typeface="Century Gothic"/>
              <a:cs typeface="Century Gothic"/>
              <a:sym typeface="Century Gothic"/>
            </a:endParaRPr>
          </a:p>
        </p:txBody>
      </p:sp>
      <p:sp>
        <p:nvSpPr>
          <p:cNvPr id="67" name="Google Shape;67;p14"/>
          <p:cNvSpPr/>
          <p:nvPr/>
        </p:nvSpPr>
        <p:spPr>
          <a:xfrm>
            <a:off x="1636825" y="755250"/>
            <a:ext cx="717000" cy="258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a:off x="1636825" y="1495300"/>
            <a:ext cx="717000" cy="258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1581600" y="3218025"/>
            <a:ext cx="5980800" cy="1187100"/>
          </a:xfrm>
          <a:prstGeom prst="rect">
            <a:avLst/>
          </a:prstGeom>
          <a:solidFill>
            <a:srgbClr val="88E0F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txBox="1"/>
          <p:nvPr/>
        </p:nvSpPr>
        <p:spPr>
          <a:xfrm>
            <a:off x="1596900" y="3429600"/>
            <a:ext cx="59502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200">
                <a:latin typeface="Permanent Marker"/>
                <a:ea typeface="Permanent Marker"/>
                <a:cs typeface="Permanent Marker"/>
                <a:sym typeface="Permanent Marker"/>
              </a:rPr>
              <a:t>Hidroponía: “Cultivar plantas utilizando disoluciones minerales”</a:t>
            </a:r>
            <a:endParaRPr sz="2200">
              <a:latin typeface="Permanent Marker"/>
              <a:ea typeface="Permanent Marker"/>
              <a:cs typeface="Permanent Marker"/>
              <a:sym typeface="Permanent Marker"/>
            </a:endParaRPr>
          </a:p>
        </p:txBody>
      </p:sp>
      <p:sp>
        <p:nvSpPr>
          <p:cNvPr id="71" name="Google Shape;71;p14"/>
          <p:cNvSpPr/>
          <p:nvPr/>
        </p:nvSpPr>
        <p:spPr>
          <a:xfrm>
            <a:off x="2716075" y="755250"/>
            <a:ext cx="1591200" cy="333300"/>
          </a:xfrm>
          <a:prstGeom prst="rect">
            <a:avLst/>
          </a:prstGeom>
          <a:solidFill>
            <a:srgbClr val="1F99F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1900">
                <a:latin typeface="Century Gothic"/>
                <a:ea typeface="Century Gothic"/>
                <a:cs typeface="Century Gothic"/>
                <a:sym typeface="Century Gothic"/>
              </a:rPr>
              <a:t>AGUA</a:t>
            </a:r>
            <a:endParaRPr b="1"/>
          </a:p>
        </p:txBody>
      </p:sp>
      <p:sp>
        <p:nvSpPr>
          <p:cNvPr id="72" name="Google Shape;72;p14"/>
          <p:cNvSpPr/>
          <p:nvPr/>
        </p:nvSpPr>
        <p:spPr>
          <a:xfrm>
            <a:off x="2506575" y="1377100"/>
            <a:ext cx="2518500" cy="376800"/>
          </a:xfrm>
          <a:prstGeom prst="rect">
            <a:avLst/>
          </a:prstGeom>
          <a:solidFill>
            <a:srgbClr val="986A4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1900">
                <a:latin typeface="Century Gothic"/>
                <a:ea typeface="Century Gothic"/>
                <a:cs typeface="Century Gothic"/>
                <a:sym typeface="Century Gothic"/>
              </a:rPr>
              <a:t>LABOR / TRABAJO</a:t>
            </a:r>
            <a:endParaRPr b="1"/>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9" name="Shape 259"/>
        <p:cNvGrpSpPr/>
        <p:nvPr/>
      </p:nvGrpSpPr>
      <p:grpSpPr>
        <a:xfrm>
          <a:off x="0" y="0"/>
          <a:ext cx="0" cy="0"/>
          <a:chOff x="0" y="0"/>
          <a:chExt cx="0" cy="0"/>
        </a:xfrm>
      </p:grpSpPr>
      <p:sp>
        <p:nvSpPr>
          <p:cNvPr id="260" name="Google Shape;260;p32"/>
          <p:cNvSpPr txBox="1"/>
          <p:nvPr>
            <p:ph type="title"/>
          </p:nvPr>
        </p:nvSpPr>
        <p:spPr>
          <a:xfrm>
            <a:off x="3144225" y="480275"/>
            <a:ext cx="302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980000"/>
                </a:solidFill>
              </a:rPr>
              <a:t>Arquitectura</a:t>
            </a:r>
            <a:endParaRPr>
              <a:solidFill>
                <a:srgbClr val="980000"/>
              </a:solidFill>
            </a:endParaRPr>
          </a:p>
        </p:txBody>
      </p:sp>
      <p:pic>
        <p:nvPicPr>
          <p:cNvPr id="261" name="Google Shape;261;p32"/>
          <p:cNvPicPr preferRelativeResize="0"/>
          <p:nvPr/>
        </p:nvPicPr>
        <p:blipFill>
          <a:blip r:embed="rId4">
            <a:alphaModFix/>
          </a:blip>
          <a:stretch>
            <a:fillRect/>
          </a:stretch>
        </p:blipFill>
        <p:spPr>
          <a:xfrm>
            <a:off x="0" y="1111750"/>
            <a:ext cx="3029400" cy="2182666"/>
          </a:xfrm>
          <a:prstGeom prst="rect">
            <a:avLst/>
          </a:prstGeom>
          <a:noFill/>
          <a:ln>
            <a:noFill/>
          </a:ln>
        </p:spPr>
      </p:pic>
      <p:sp>
        <p:nvSpPr>
          <p:cNvPr id="262" name="Google Shape;262;p32"/>
          <p:cNvSpPr/>
          <p:nvPr/>
        </p:nvSpPr>
        <p:spPr>
          <a:xfrm rot="5400000">
            <a:off x="2106900" y="3594125"/>
            <a:ext cx="1163400" cy="681600"/>
          </a:xfrm>
          <a:prstGeom prst="bentUpArrow">
            <a:avLst>
              <a:gd fmla="val 25000" name="adj1"/>
              <a:gd fmla="val 25000" name="adj2"/>
              <a:gd fmla="val 25000" name="adj3"/>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3" name="Google Shape;263;p32"/>
          <p:cNvPicPr preferRelativeResize="0"/>
          <p:nvPr/>
        </p:nvPicPr>
        <p:blipFill>
          <a:blip r:embed="rId5">
            <a:alphaModFix/>
          </a:blip>
          <a:stretch>
            <a:fillRect/>
          </a:stretch>
        </p:blipFill>
        <p:spPr>
          <a:xfrm>
            <a:off x="3144213" y="2186250"/>
            <a:ext cx="6010275" cy="2857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7" name="Shape 267"/>
        <p:cNvGrpSpPr/>
        <p:nvPr/>
      </p:nvGrpSpPr>
      <p:grpSpPr>
        <a:xfrm>
          <a:off x="0" y="0"/>
          <a:ext cx="0" cy="0"/>
          <a:chOff x="0" y="0"/>
          <a:chExt cx="0" cy="0"/>
        </a:xfrm>
      </p:grpSpPr>
      <p:sp>
        <p:nvSpPr>
          <p:cNvPr id="268" name="Google Shape;268;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Aplicación de Estándares o Normas</a:t>
            </a:r>
            <a:endParaRPr/>
          </a:p>
        </p:txBody>
      </p:sp>
      <p:pic>
        <p:nvPicPr>
          <p:cNvPr id="269" name="Google Shape;269;p33"/>
          <p:cNvPicPr preferRelativeResize="0"/>
          <p:nvPr/>
        </p:nvPicPr>
        <p:blipFill>
          <a:blip r:embed="rId4">
            <a:alphaModFix/>
          </a:blip>
          <a:stretch>
            <a:fillRect/>
          </a:stretch>
        </p:blipFill>
        <p:spPr>
          <a:xfrm>
            <a:off x="311700" y="1282275"/>
            <a:ext cx="2650774" cy="1699800"/>
          </a:xfrm>
          <a:prstGeom prst="rect">
            <a:avLst/>
          </a:prstGeom>
          <a:noFill/>
          <a:ln>
            <a:noFill/>
          </a:ln>
        </p:spPr>
      </p:pic>
      <p:sp>
        <p:nvSpPr>
          <p:cNvPr id="270" name="Google Shape;270;p33"/>
          <p:cNvSpPr/>
          <p:nvPr/>
        </p:nvSpPr>
        <p:spPr>
          <a:xfrm>
            <a:off x="2924375" y="2004050"/>
            <a:ext cx="990600" cy="5676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3"/>
          <p:cNvSpPr txBox="1"/>
          <p:nvPr/>
        </p:nvSpPr>
        <p:spPr>
          <a:xfrm>
            <a:off x="968575" y="2982075"/>
            <a:ext cx="11811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a:latin typeface="Proxima Nova"/>
                <a:ea typeface="Proxima Nova"/>
                <a:cs typeface="Proxima Nova"/>
                <a:sym typeface="Proxima Nova"/>
              </a:rPr>
              <a:t>NodeMCU</a:t>
            </a:r>
            <a:endParaRPr b="1">
              <a:latin typeface="Proxima Nova"/>
              <a:ea typeface="Proxima Nova"/>
              <a:cs typeface="Proxima Nova"/>
              <a:sym typeface="Proxima Nova"/>
            </a:endParaRPr>
          </a:p>
        </p:txBody>
      </p:sp>
      <p:sp>
        <p:nvSpPr>
          <p:cNvPr id="272" name="Google Shape;272;p33"/>
          <p:cNvSpPr txBox="1"/>
          <p:nvPr/>
        </p:nvSpPr>
        <p:spPr>
          <a:xfrm>
            <a:off x="4731900" y="2982075"/>
            <a:ext cx="23184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a:latin typeface="Proxima Nova"/>
                <a:ea typeface="Proxima Nova"/>
                <a:cs typeface="Proxima Nova"/>
                <a:sym typeface="Proxima Nova"/>
              </a:rPr>
              <a:t>MTDuino-SFM2CWW001</a:t>
            </a:r>
            <a:endParaRPr b="1">
              <a:latin typeface="Proxima Nova"/>
              <a:ea typeface="Proxima Nova"/>
              <a:cs typeface="Proxima Nova"/>
              <a:sym typeface="Proxima Nova"/>
            </a:endParaRPr>
          </a:p>
        </p:txBody>
      </p:sp>
      <p:sp>
        <p:nvSpPr>
          <p:cNvPr id="273" name="Google Shape;273;p33"/>
          <p:cNvSpPr txBox="1"/>
          <p:nvPr/>
        </p:nvSpPr>
        <p:spPr>
          <a:xfrm>
            <a:off x="7035899" y="1716475"/>
            <a:ext cx="2031900" cy="393600"/>
          </a:xfrm>
          <a:prstGeom prst="rect">
            <a:avLst/>
          </a:prstGeom>
          <a:solidFill>
            <a:srgbClr val="FFF2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a:latin typeface="Proxima Nova"/>
                <a:ea typeface="Proxima Nova"/>
                <a:cs typeface="Proxima Nova"/>
                <a:sym typeface="Proxima Nova"/>
              </a:rPr>
              <a:t>Contratación de Sigfox</a:t>
            </a:r>
            <a:endParaRPr b="1">
              <a:latin typeface="Proxima Nova"/>
              <a:ea typeface="Proxima Nova"/>
              <a:cs typeface="Proxima Nova"/>
              <a:sym typeface="Proxima Nova"/>
            </a:endParaRPr>
          </a:p>
        </p:txBody>
      </p:sp>
      <p:pic>
        <p:nvPicPr>
          <p:cNvPr id="274" name="Google Shape;274;p33"/>
          <p:cNvPicPr preferRelativeResize="0"/>
          <p:nvPr/>
        </p:nvPicPr>
        <p:blipFill>
          <a:blip r:embed="rId5">
            <a:alphaModFix/>
          </a:blip>
          <a:stretch>
            <a:fillRect/>
          </a:stretch>
        </p:blipFill>
        <p:spPr>
          <a:xfrm>
            <a:off x="4318050" y="1106425"/>
            <a:ext cx="2650774" cy="1936025"/>
          </a:xfrm>
          <a:prstGeom prst="rect">
            <a:avLst/>
          </a:prstGeom>
          <a:noFill/>
          <a:ln>
            <a:noFill/>
          </a:ln>
        </p:spPr>
      </p:pic>
      <p:pic>
        <p:nvPicPr>
          <p:cNvPr id="275" name="Google Shape;275;p33"/>
          <p:cNvPicPr preferRelativeResize="0"/>
          <p:nvPr/>
        </p:nvPicPr>
        <p:blipFill>
          <a:blip r:embed="rId6">
            <a:alphaModFix/>
          </a:blip>
          <a:stretch>
            <a:fillRect/>
          </a:stretch>
        </p:blipFill>
        <p:spPr>
          <a:xfrm>
            <a:off x="608050" y="3557985"/>
            <a:ext cx="1424975" cy="1303777"/>
          </a:xfrm>
          <a:prstGeom prst="rect">
            <a:avLst/>
          </a:prstGeom>
          <a:noFill/>
          <a:ln>
            <a:noFill/>
          </a:ln>
        </p:spPr>
      </p:pic>
      <p:sp>
        <p:nvSpPr>
          <p:cNvPr id="276" name="Google Shape;276;p33"/>
          <p:cNvSpPr/>
          <p:nvPr/>
        </p:nvSpPr>
        <p:spPr>
          <a:xfrm>
            <a:off x="2357050" y="3926063"/>
            <a:ext cx="990600" cy="5676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7" name="Google Shape;277;p33"/>
          <p:cNvPicPr preferRelativeResize="0"/>
          <p:nvPr/>
        </p:nvPicPr>
        <p:blipFill rotWithShape="1">
          <a:blip r:embed="rId7">
            <a:alphaModFix/>
          </a:blip>
          <a:srcRect b="14123" l="28750" r="47540" t="37174"/>
          <a:stretch/>
        </p:blipFill>
        <p:spPr>
          <a:xfrm>
            <a:off x="3790948" y="3557975"/>
            <a:ext cx="1424975" cy="1391625"/>
          </a:xfrm>
          <a:prstGeom prst="rect">
            <a:avLst/>
          </a:prstGeom>
          <a:noFill/>
          <a:ln>
            <a:noFill/>
          </a:ln>
        </p:spPr>
      </p:pic>
      <p:pic>
        <p:nvPicPr>
          <p:cNvPr id="278" name="Google Shape;278;p33"/>
          <p:cNvPicPr preferRelativeResize="0"/>
          <p:nvPr/>
        </p:nvPicPr>
        <p:blipFill rotWithShape="1">
          <a:blip r:embed="rId8">
            <a:alphaModFix/>
          </a:blip>
          <a:srcRect b="15210" l="53510" r="25453" t="24069"/>
          <a:stretch/>
        </p:blipFill>
        <p:spPr>
          <a:xfrm>
            <a:off x="7309750" y="2349450"/>
            <a:ext cx="1484199" cy="1820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2" name="Shape 282"/>
        <p:cNvGrpSpPr/>
        <p:nvPr/>
      </p:nvGrpSpPr>
      <p:grpSpPr>
        <a:xfrm>
          <a:off x="0" y="0"/>
          <a:ext cx="0" cy="0"/>
          <a:chOff x="0" y="0"/>
          <a:chExt cx="0" cy="0"/>
        </a:xfrm>
      </p:grpSpPr>
      <p:sp>
        <p:nvSpPr>
          <p:cNvPr id="283" name="Google Shape;283;p34"/>
          <p:cNvSpPr txBox="1"/>
          <p:nvPr>
            <p:ph type="title"/>
          </p:nvPr>
        </p:nvSpPr>
        <p:spPr>
          <a:xfrm>
            <a:off x="405725" y="456800"/>
            <a:ext cx="5415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274E13"/>
                </a:solidFill>
              </a:rPr>
              <a:t>Interacciones adicionales</a:t>
            </a:r>
            <a:endParaRPr>
              <a:solidFill>
                <a:srgbClr val="274E13"/>
              </a:solidFill>
            </a:endParaRPr>
          </a:p>
        </p:txBody>
      </p:sp>
      <p:pic>
        <p:nvPicPr>
          <p:cNvPr id="284" name="Google Shape;284;p34"/>
          <p:cNvPicPr preferRelativeResize="0"/>
          <p:nvPr/>
        </p:nvPicPr>
        <p:blipFill>
          <a:blip r:embed="rId4">
            <a:alphaModFix/>
          </a:blip>
          <a:stretch>
            <a:fillRect/>
          </a:stretch>
        </p:blipFill>
        <p:spPr>
          <a:xfrm>
            <a:off x="142875" y="2571750"/>
            <a:ext cx="2100549" cy="1399242"/>
          </a:xfrm>
          <a:prstGeom prst="rect">
            <a:avLst/>
          </a:prstGeom>
          <a:noFill/>
          <a:ln>
            <a:noFill/>
          </a:ln>
        </p:spPr>
      </p:pic>
      <p:sp>
        <p:nvSpPr>
          <p:cNvPr id="285" name="Google Shape;285;p34"/>
          <p:cNvSpPr txBox="1"/>
          <p:nvPr/>
        </p:nvSpPr>
        <p:spPr>
          <a:xfrm>
            <a:off x="1931125" y="1320475"/>
            <a:ext cx="1651200" cy="960300"/>
          </a:xfrm>
          <a:prstGeom prst="rect">
            <a:avLst/>
          </a:prstGeom>
          <a:solidFill>
            <a:srgbClr val="6D9EEB"/>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a:latin typeface="Proxima Nova"/>
                <a:ea typeface="Proxima Nova"/>
                <a:cs typeface="Proxima Nova"/>
                <a:sym typeface="Proxima Nova"/>
              </a:rPr>
              <a:t>3g/4g, VoCIP (video over celular internet protocol)</a:t>
            </a:r>
            <a:endParaRPr>
              <a:latin typeface="Proxima Nova"/>
              <a:ea typeface="Proxima Nova"/>
              <a:cs typeface="Proxima Nova"/>
              <a:sym typeface="Proxima Nova"/>
            </a:endParaRPr>
          </a:p>
        </p:txBody>
      </p:sp>
      <p:cxnSp>
        <p:nvCxnSpPr>
          <p:cNvPr id="286" name="Google Shape;286;p34"/>
          <p:cNvCxnSpPr/>
          <p:nvPr/>
        </p:nvCxnSpPr>
        <p:spPr>
          <a:xfrm>
            <a:off x="2331525" y="3419100"/>
            <a:ext cx="1302600" cy="7500"/>
          </a:xfrm>
          <a:prstGeom prst="straightConnector1">
            <a:avLst/>
          </a:prstGeom>
          <a:noFill/>
          <a:ln cap="flat" cmpd="sng" w="9525">
            <a:solidFill>
              <a:schemeClr val="dk2"/>
            </a:solidFill>
            <a:prstDash val="solid"/>
            <a:round/>
            <a:headEnd len="med" w="med" type="none"/>
            <a:tailEnd len="med" w="med" type="triangle"/>
          </a:ln>
        </p:spPr>
      </p:cxnSp>
      <p:pic>
        <p:nvPicPr>
          <p:cNvPr id="287" name="Google Shape;287;p34"/>
          <p:cNvPicPr preferRelativeResize="0"/>
          <p:nvPr/>
        </p:nvPicPr>
        <p:blipFill>
          <a:blip r:embed="rId5">
            <a:alphaModFix/>
          </a:blip>
          <a:stretch>
            <a:fillRect/>
          </a:stretch>
        </p:blipFill>
        <p:spPr>
          <a:xfrm>
            <a:off x="6387542" y="1231649"/>
            <a:ext cx="2645470" cy="1451699"/>
          </a:xfrm>
          <a:prstGeom prst="rect">
            <a:avLst/>
          </a:prstGeom>
          <a:noFill/>
          <a:ln>
            <a:noFill/>
          </a:ln>
        </p:spPr>
      </p:pic>
      <p:cxnSp>
        <p:nvCxnSpPr>
          <p:cNvPr id="288" name="Google Shape;288;p34"/>
          <p:cNvCxnSpPr/>
          <p:nvPr/>
        </p:nvCxnSpPr>
        <p:spPr>
          <a:xfrm flipH="1" rot="10800000">
            <a:off x="5071788" y="2104550"/>
            <a:ext cx="1248600" cy="1019400"/>
          </a:xfrm>
          <a:prstGeom prst="straightConnector1">
            <a:avLst/>
          </a:prstGeom>
          <a:noFill/>
          <a:ln cap="flat" cmpd="sng" w="9525">
            <a:solidFill>
              <a:schemeClr val="dk2"/>
            </a:solidFill>
            <a:prstDash val="solid"/>
            <a:round/>
            <a:headEnd len="med" w="med" type="none"/>
            <a:tailEnd len="med" w="med" type="triangle"/>
          </a:ln>
        </p:spPr>
      </p:cxnSp>
      <p:sp>
        <p:nvSpPr>
          <p:cNvPr id="289" name="Google Shape;289;p34"/>
          <p:cNvSpPr txBox="1"/>
          <p:nvPr/>
        </p:nvSpPr>
        <p:spPr>
          <a:xfrm>
            <a:off x="6987288" y="736475"/>
            <a:ext cx="1532100" cy="365700"/>
          </a:xfrm>
          <a:prstGeom prst="rect">
            <a:avLst/>
          </a:prstGeom>
          <a:solidFill>
            <a:srgbClr val="6D9EEB"/>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a:latin typeface="Proxima Nova"/>
                <a:ea typeface="Proxima Nova"/>
                <a:cs typeface="Proxima Nova"/>
                <a:sym typeface="Proxima Nova"/>
              </a:rPr>
              <a:t>Base de datos</a:t>
            </a:r>
            <a:endParaRPr>
              <a:latin typeface="Proxima Nova"/>
              <a:ea typeface="Proxima Nova"/>
              <a:cs typeface="Proxima Nova"/>
              <a:sym typeface="Proxima Nova"/>
            </a:endParaRPr>
          </a:p>
        </p:txBody>
      </p:sp>
      <p:pic>
        <p:nvPicPr>
          <p:cNvPr id="290" name="Google Shape;290;p34"/>
          <p:cNvPicPr preferRelativeResize="0"/>
          <p:nvPr/>
        </p:nvPicPr>
        <p:blipFill>
          <a:blip r:embed="rId6">
            <a:alphaModFix/>
          </a:blip>
          <a:stretch>
            <a:fillRect/>
          </a:stretch>
        </p:blipFill>
        <p:spPr>
          <a:xfrm>
            <a:off x="6943625" y="3642425"/>
            <a:ext cx="1722626" cy="1349401"/>
          </a:xfrm>
          <a:prstGeom prst="rect">
            <a:avLst/>
          </a:prstGeom>
          <a:noFill/>
          <a:ln>
            <a:noFill/>
          </a:ln>
        </p:spPr>
      </p:pic>
      <p:sp>
        <p:nvSpPr>
          <p:cNvPr id="291" name="Google Shape;291;p34"/>
          <p:cNvSpPr txBox="1"/>
          <p:nvPr/>
        </p:nvSpPr>
        <p:spPr>
          <a:xfrm>
            <a:off x="6987288" y="3058988"/>
            <a:ext cx="1532100" cy="365700"/>
          </a:xfrm>
          <a:prstGeom prst="rect">
            <a:avLst/>
          </a:prstGeom>
          <a:solidFill>
            <a:srgbClr val="6D9EEB"/>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a:latin typeface="Proxima Nova"/>
                <a:ea typeface="Proxima Nova"/>
                <a:cs typeface="Proxima Nova"/>
                <a:sym typeface="Proxima Nova"/>
              </a:rPr>
              <a:t>computadora</a:t>
            </a:r>
            <a:endParaRPr>
              <a:latin typeface="Proxima Nova"/>
              <a:ea typeface="Proxima Nova"/>
              <a:cs typeface="Proxima Nova"/>
              <a:sym typeface="Proxima Nova"/>
            </a:endParaRPr>
          </a:p>
        </p:txBody>
      </p:sp>
      <p:cxnSp>
        <p:nvCxnSpPr>
          <p:cNvPr id="292" name="Google Shape;292;p34"/>
          <p:cNvCxnSpPr/>
          <p:nvPr/>
        </p:nvCxnSpPr>
        <p:spPr>
          <a:xfrm>
            <a:off x="5130425" y="3605425"/>
            <a:ext cx="1651200" cy="648600"/>
          </a:xfrm>
          <a:prstGeom prst="straightConnector1">
            <a:avLst/>
          </a:prstGeom>
          <a:noFill/>
          <a:ln cap="flat" cmpd="sng" w="9525">
            <a:solidFill>
              <a:schemeClr val="dk2"/>
            </a:solidFill>
            <a:prstDash val="solid"/>
            <a:round/>
            <a:headEnd len="med" w="med" type="none"/>
            <a:tailEnd len="med" w="med" type="triangle"/>
          </a:ln>
        </p:spPr>
      </p:cxnSp>
      <p:pic>
        <p:nvPicPr>
          <p:cNvPr id="293" name="Google Shape;293;p34"/>
          <p:cNvPicPr preferRelativeResize="0"/>
          <p:nvPr/>
        </p:nvPicPr>
        <p:blipFill>
          <a:blip r:embed="rId7">
            <a:alphaModFix/>
          </a:blip>
          <a:stretch>
            <a:fillRect/>
          </a:stretch>
        </p:blipFill>
        <p:spPr>
          <a:xfrm>
            <a:off x="3634122" y="3058999"/>
            <a:ext cx="1370500" cy="912010"/>
          </a:xfrm>
          <a:prstGeom prst="rect">
            <a:avLst/>
          </a:prstGeom>
          <a:noFill/>
          <a:ln>
            <a:noFill/>
          </a:ln>
        </p:spPr>
      </p:pic>
      <p:sp>
        <p:nvSpPr>
          <p:cNvPr id="294" name="Google Shape;294;p34"/>
          <p:cNvSpPr txBox="1"/>
          <p:nvPr/>
        </p:nvSpPr>
        <p:spPr>
          <a:xfrm>
            <a:off x="3549425" y="2571750"/>
            <a:ext cx="1532100" cy="365700"/>
          </a:xfrm>
          <a:prstGeom prst="rect">
            <a:avLst/>
          </a:prstGeom>
          <a:solidFill>
            <a:srgbClr val="6D9EEB"/>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a:latin typeface="Proxima Nova"/>
                <a:ea typeface="Proxima Nova"/>
                <a:cs typeface="Proxima Nova"/>
                <a:sym typeface="Proxima Nova"/>
              </a:rPr>
              <a:t>gateway</a:t>
            </a:r>
            <a:endParaRPr>
              <a:latin typeface="Proxima Nova"/>
              <a:ea typeface="Proxima Nova"/>
              <a:cs typeface="Proxima Nova"/>
              <a:sym typeface="Proxima Nov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8" name="Shape 298"/>
        <p:cNvGrpSpPr/>
        <p:nvPr/>
      </p:nvGrpSpPr>
      <p:grpSpPr>
        <a:xfrm>
          <a:off x="0" y="0"/>
          <a:ext cx="0" cy="0"/>
          <a:chOff x="0" y="0"/>
          <a:chExt cx="0" cy="0"/>
        </a:xfrm>
      </p:grpSpPr>
      <p:sp>
        <p:nvSpPr>
          <p:cNvPr id="299" name="Google Shape;299;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Referencias</a:t>
            </a:r>
            <a:endParaRPr/>
          </a:p>
        </p:txBody>
      </p:sp>
      <p:sp>
        <p:nvSpPr>
          <p:cNvPr id="300" name="Google Shape;300;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s-419" sz="1400"/>
              <a:t>Servicio de Información Agroalimentaria y Pesquera. (2016). Hidroponía ¿Sabes qué es y cómo funciona? </a:t>
            </a:r>
            <a:r>
              <a:rPr b="1" i="1" lang="es-419" sz="1400"/>
              <a:t>Gobierno de México. </a:t>
            </a:r>
            <a:r>
              <a:rPr b="1" lang="es-419" sz="1400"/>
              <a:t>Recuperado de: </a:t>
            </a:r>
            <a:r>
              <a:rPr b="1" lang="es-419" sz="1400" u="sng">
                <a:solidFill>
                  <a:schemeClr val="hlink"/>
                </a:solidFill>
                <a:hlinkClick r:id="rId4"/>
              </a:rPr>
              <a:t>https://www.gob.mx/siap/articulos/hidroponia-sabes-que-es-y-como-funciona</a:t>
            </a:r>
            <a:endParaRPr b="1" sz="1400"/>
          </a:p>
          <a:p>
            <a:pPr indent="-317500" lvl="0" marL="457200" rtl="0" algn="l">
              <a:spcBef>
                <a:spcPts val="0"/>
              </a:spcBef>
              <a:spcAft>
                <a:spcPts val="0"/>
              </a:spcAft>
              <a:buSzPts val="1400"/>
              <a:buChar char="●"/>
            </a:pPr>
            <a:r>
              <a:rPr b="1" lang="es-419" sz="1400"/>
              <a:t> TWENERGY. (28 de Noviembre de 2019). TWENERGY. Obtenido de </a:t>
            </a:r>
            <a:r>
              <a:rPr b="1" lang="es-419" sz="1400" u="sng">
                <a:solidFill>
                  <a:schemeClr val="hlink"/>
                </a:solidFill>
                <a:hlinkClick r:id="rId5"/>
              </a:rPr>
              <a:t>https://twenergy.com/ecologia-y-reciclaje/curiosidades/que-es-huerto-hidroponico/</a:t>
            </a:r>
            <a:endParaRPr b="1" sz="1400"/>
          </a:p>
          <a:p>
            <a:pPr indent="-317500" lvl="0" marL="457200" rtl="0" algn="l">
              <a:spcBef>
                <a:spcPts val="0"/>
              </a:spcBef>
              <a:spcAft>
                <a:spcPts val="0"/>
              </a:spcAft>
              <a:buSzPts val="1400"/>
              <a:buChar char="●"/>
            </a:pPr>
            <a:r>
              <a:rPr b="1" lang="es-419" sz="1400"/>
              <a:t>Hydrobuilder. (s.f.). Hydrobuilder. Obtenido de </a:t>
            </a:r>
            <a:r>
              <a:rPr b="1" lang="es-419" sz="1400" u="sng">
                <a:solidFill>
                  <a:schemeClr val="hlink"/>
                </a:solidFill>
                <a:hlinkClick r:id="rId6"/>
              </a:rPr>
              <a:t>https://hydrobuilder.com/learn/why-hydroponic-water-temperature-matters/#:~:text=The%20ideal%20hydroponic%20temperature%20range,for%20truly%20optimal%20plant%20growth</a:t>
            </a:r>
            <a:r>
              <a:rPr b="1" lang="es-419" sz="1400"/>
              <a:t>.</a:t>
            </a:r>
            <a:endParaRPr b="1" sz="1400"/>
          </a:p>
          <a:p>
            <a:pPr indent="-317500" lvl="0" marL="457200" rtl="0" algn="l">
              <a:spcBef>
                <a:spcPts val="0"/>
              </a:spcBef>
              <a:spcAft>
                <a:spcPts val="0"/>
              </a:spcAft>
              <a:buSzPts val="1400"/>
              <a:buChar char="●"/>
            </a:pPr>
            <a:r>
              <a:rPr b="1" lang="es-419" sz="1400"/>
              <a:t>radiusvision. (s.f.). radiusvision. Obtenido de https://radiusvision.com/complete-systems/cellular-ip-camera-systems/</a:t>
            </a:r>
            <a:endParaRPr b="1"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6" name="Shape 76"/>
        <p:cNvGrpSpPr/>
        <p:nvPr/>
      </p:nvGrpSpPr>
      <p:grpSpPr>
        <a:xfrm>
          <a:off x="0" y="0"/>
          <a:ext cx="0" cy="0"/>
          <a:chOff x="0" y="0"/>
          <a:chExt cx="0" cy="0"/>
        </a:xfrm>
      </p:grpSpPr>
      <p:sp>
        <p:nvSpPr>
          <p:cNvPr id="77" name="Google Shape;77;p15"/>
          <p:cNvSpPr/>
          <p:nvPr/>
        </p:nvSpPr>
        <p:spPr>
          <a:xfrm>
            <a:off x="4884600" y="3806700"/>
            <a:ext cx="2904600" cy="826200"/>
          </a:xfrm>
          <a:prstGeom prst="ellipse">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p:nvPr/>
        </p:nvSpPr>
        <p:spPr>
          <a:xfrm>
            <a:off x="1935150" y="3806700"/>
            <a:ext cx="1973700" cy="662400"/>
          </a:xfrm>
          <a:prstGeom prst="ellipse">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a:off x="6062725" y="1354475"/>
            <a:ext cx="1973700" cy="662400"/>
          </a:xfrm>
          <a:prstGeom prst="ellipse">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p:nvPr/>
        </p:nvSpPr>
        <p:spPr>
          <a:xfrm>
            <a:off x="872675" y="1309625"/>
            <a:ext cx="1973700" cy="662400"/>
          </a:xfrm>
          <a:prstGeom prst="ellipse">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txBox="1"/>
          <p:nvPr>
            <p:ph type="title"/>
          </p:nvPr>
        </p:nvSpPr>
        <p:spPr>
          <a:xfrm>
            <a:off x="311700" y="445025"/>
            <a:ext cx="6816000" cy="572700"/>
          </a:xfrm>
          <a:prstGeom prst="rect">
            <a:avLst/>
          </a:prstGeom>
          <a:solidFill>
            <a:srgbClr val="93C47D"/>
          </a:solidFill>
        </p:spPr>
        <p:txBody>
          <a:bodyPr anchorCtr="0" anchor="t" bIns="91425" lIns="91425" spcFirstLastPara="1" rIns="91425" wrap="square" tIns="91425">
            <a:noAutofit/>
          </a:bodyPr>
          <a:lstStyle/>
          <a:p>
            <a:pPr indent="0" lvl="0" marL="0" rtl="0" algn="ctr">
              <a:spcBef>
                <a:spcPts val="0"/>
              </a:spcBef>
              <a:spcAft>
                <a:spcPts val="0"/>
              </a:spcAft>
              <a:buNone/>
            </a:pPr>
            <a:r>
              <a:rPr lang="es-419">
                <a:solidFill>
                  <a:srgbClr val="000000"/>
                </a:solidFill>
              </a:rPr>
              <a:t>Entonces, ¿Cuál es el problema?</a:t>
            </a:r>
            <a:endParaRPr>
              <a:solidFill>
                <a:srgbClr val="000000"/>
              </a:solidFill>
            </a:endParaRPr>
          </a:p>
        </p:txBody>
      </p:sp>
      <p:sp>
        <p:nvSpPr>
          <p:cNvPr id="82" name="Google Shape;82;p15"/>
          <p:cNvSpPr txBox="1"/>
          <p:nvPr>
            <p:ph idx="1" type="body"/>
          </p:nvPr>
        </p:nvSpPr>
        <p:spPr>
          <a:xfrm>
            <a:off x="902225" y="1354475"/>
            <a:ext cx="1914600" cy="6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sz="2200">
                <a:solidFill>
                  <a:schemeClr val="lt1"/>
                </a:solidFill>
                <a:latin typeface="Bree Serif"/>
                <a:ea typeface="Bree Serif"/>
                <a:cs typeface="Bree Serif"/>
                <a:sym typeface="Bree Serif"/>
              </a:rPr>
              <a:t>Inexperiencia</a:t>
            </a:r>
            <a:endParaRPr sz="2200">
              <a:solidFill>
                <a:schemeClr val="lt1"/>
              </a:solidFill>
              <a:latin typeface="Bree Serif"/>
              <a:ea typeface="Bree Serif"/>
              <a:cs typeface="Bree Serif"/>
              <a:sym typeface="Bree Serif"/>
            </a:endParaRPr>
          </a:p>
          <a:p>
            <a:pPr indent="0" lvl="0" marL="0" rtl="0" algn="l">
              <a:spcBef>
                <a:spcPts val="1600"/>
              </a:spcBef>
              <a:spcAft>
                <a:spcPts val="1600"/>
              </a:spcAft>
              <a:buNone/>
            </a:pPr>
            <a:r>
              <a:t/>
            </a:r>
            <a:endParaRPr sz="2200">
              <a:solidFill>
                <a:schemeClr val="lt1"/>
              </a:solidFill>
              <a:latin typeface="Bree Serif"/>
              <a:ea typeface="Bree Serif"/>
              <a:cs typeface="Bree Serif"/>
              <a:sym typeface="Bree Serif"/>
            </a:endParaRPr>
          </a:p>
        </p:txBody>
      </p:sp>
      <p:sp>
        <p:nvSpPr>
          <p:cNvPr id="83" name="Google Shape;83;p15"/>
          <p:cNvSpPr txBox="1"/>
          <p:nvPr>
            <p:ph idx="1" type="body"/>
          </p:nvPr>
        </p:nvSpPr>
        <p:spPr>
          <a:xfrm>
            <a:off x="1272000" y="2353625"/>
            <a:ext cx="3300000" cy="826200"/>
          </a:xfrm>
          <a:prstGeom prst="rect">
            <a:avLst/>
          </a:prstGeom>
          <a:solidFill>
            <a:srgbClr val="6FC65F"/>
          </a:solidFill>
        </p:spPr>
        <p:txBody>
          <a:bodyPr anchorCtr="0" anchor="t" bIns="91425" lIns="91425" spcFirstLastPara="1" rIns="91425" wrap="square" tIns="91425">
            <a:noAutofit/>
          </a:bodyPr>
          <a:lstStyle/>
          <a:p>
            <a:pPr indent="0" lvl="0" marL="0" rtl="0" algn="ctr">
              <a:spcBef>
                <a:spcPts val="0"/>
              </a:spcBef>
              <a:spcAft>
                <a:spcPts val="1600"/>
              </a:spcAft>
              <a:buNone/>
            </a:pPr>
            <a:r>
              <a:rPr lang="es-419">
                <a:solidFill>
                  <a:srgbClr val="000000"/>
                </a:solidFill>
                <a:latin typeface="Ultra"/>
                <a:ea typeface="Ultra"/>
                <a:cs typeface="Ultra"/>
                <a:sym typeface="Ultra"/>
              </a:rPr>
              <a:t>Control del ambiente de crecimiento </a:t>
            </a:r>
            <a:endParaRPr>
              <a:solidFill>
                <a:srgbClr val="000000"/>
              </a:solidFill>
              <a:latin typeface="Ultra"/>
              <a:ea typeface="Ultra"/>
              <a:cs typeface="Ultra"/>
              <a:sym typeface="Ultra"/>
            </a:endParaRPr>
          </a:p>
        </p:txBody>
      </p:sp>
      <p:sp>
        <p:nvSpPr>
          <p:cNvPr id="84" name="Google Shape;84;p15"/>
          <p:cNvSpPr txBox="1"/>
          <p:nvPr>
            <p:ph idx="1" type="body"/>
          </p:nvPr>
        </p:nvSpPr>
        <p:spPr>
          <a:xfrm>
            <a:off x="5580475" y="2544275"/>
            <a:ext cx="1914600" cy="444900"/>
          </a:xfrm>
          <a:prstGeom prst="rect">
            <a:avLst/>
          </a:prstGeom>
          <a:solidFill>
            <a:srgbClr val="ED3F3F"/>
          </a:solidFill>
        </p:spPr>
        <p:txBody>
          <a:bodyPr anchorCtr="0" anchor="t" bIns="91425" lIns="91425" spcFirstLastPara="1" rIns="91425" wrap="square" tIns="91425">
            <a:noAutofit/>
          </a:bodyPr>
          <a:lstStyle/>
          <a:p>
            <a:pPr indent="0" lvl="0" marL="0" rtl="0" algn="l">
              <a:spcBef>
                <a:spcPts val="0"/>
              </a:spcBef>
              <a:spcAft>
                <a:spcPts val="1600"/>
              </a:spcAft>
              <a:buNone/>
            </a:pPr>
            <a:r>
              <a:rPr b="1" lang="es-419">
                <a:solidFill>
                  <a:srgbClr val="000000"/>
                </a:solidFill>
                <a:latin typeface="Georgia"/>
                <a:ea typeface="Georgia"/>
                <a:cs typeface="Georgia"/>
                <a:sym typeface="Georgia"/>
              </a:rPr>
              <a:t>Productividad</a:t>
            </a:r>
            <a:endParaRPr b="1">
              <a:solidFill>
                <a:srgbClr val="000000"/>
              </a:solidFill>
              <a:latin typeface="Georgia"/>
              <a:ea typeface="Georgia"/>
              <a:cs typeface="Georgia"/>
              <a:sym typeface="Georgia"/>
            </a:endParaRPr>
          </a:p>
        </p:txBody>
      </p:sp>
      <p:sp>
        <p:nvSpPr>
          <p:cNvPr id="85" name="Google Shape;85;p15"/>
          <p:cNvSpPr txBox="1"/>
          <p:nvPr/>
        </p:nvSpPr>
        <p:spPr>
          <a:xfrm>
            <a:off x="6372850" y="1399325"/>
            <a:ext cx="19146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419" sz="2200">
                <a:solidFill>
                  <a:schemeClr val="lt1"/>
                </a:solidFill>
                <a:latin typeface="Bree Serif"/>
                <a:ea typeface="Bree Serif"/>
                <a:cs typeface="Bree Serif"/>
                <a:sym typeface="Bree Serif"/>
              </a:rPr>
              <a:t>Nutrición</a:t>
            </a:r>
            <a:endParaRPr sz="2200">
              <a:solidFill>
                <a:schemeClr val="lt1"/>
              </a:solidFill>
              <a:latin typeface="Bree Serif"/>
              <a:ea typeface="Bree Serif"/>
              <a:cs typeface="Bree Serif"/>
              <a:sym typeface="Bree Serif"/>
            </a:endParaRPr>
          </a:p>
          <a:p>
            <a:pPr indent="0" lvl="0" marL="0" rtl="0" algn="l">
              <a:lnSpc>
                <a:spcPct val="115000"/>
              </a:lnSpc>
              <a:spcBef>
                <a:spcPts val="1600"/>
              </a:spcBef>
              <a:spcAft>
                <a:spcPts val="1600"/>
              </a:spcAft>
              <a:buNone/>
            </a:pPr>
            <a:r>
              <a:t/>
            </a:r>
            <a:endParaRPr sz="2200">
              <a:solidFill>
                <a:schemeClr val="lt1"/>
              </a:solidFill>
              <a:latin typeface="Bree Serif"/>
              <a:ea typeface="Bree Serif"/>
              <a:cs typeface="Bree Serif"/>
              <a:sym typeface="Bree Serif"/>
            </a:endParaRPr>
          </a:p>
        </p:txBody>
      </p:sp>
      <p:sp>
        <p:nvSpPr>
          <p:cNvPr id="86" name="Google Shape;86;p15"/>
          <p:cNvSpPr txBox="1"/>
          <p:nvPr/>
        </p:nvSpPr>
        <p:spPr>
          <a:xfrm>
            <a:off x="2352750" y="3882900"/>
            <a:ext cx="1138500" cy="662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419" sz="2200">
                <a:solidFill>
                  <a:schemeClr val="lt1"/>
                </a:solidFill>
                <a:latin typeface="Bree Serif"/>
                <a:ea typeface="Bree Serif"/>
                <a:cs typeface="Bree Serif"/>
                <a:sym typeface="Bree Serif"/>
              </a:rPr>
              <a:t>Plagas </a:t>
            </a:r>
            <a:endParaRPr sz="2200">
              <a:solidFill>
                <a:schemeClr val="lt1"/>
              </a:solidFill>
              <a:latin typeface="Bree Serif"/>
              <a:ea typeface="Bree Serif"/>
              <a:cs typeface="Bree Serif"/>
              <a:sym typeface="Bree Serif"/>
            </a:endParaRPr>
          </a:p>
          <a:p>
            <a:pPr indent="0" lvl="0" marL="0" rtl="0" algn="l">
              <a:lnSpc>
                <a:spcPct val="115000"/>
              </a:lnSpc>
              <a:spcBef>
                <a:spcPts val="1600"/>
              </a:spcBef>
              <a:spcAft>
                <a:spcPts val="1600"/>
              </a:spcAft>
              <a:buNone/>
            </a:pPr>
            <a:r>
              <a:t/>
            </a:r>
            <a:endParaRPr sz="2200">
              <a:solidFill>
                <a:schemeClr val="lt1"/>
              </a:solidFill>
              <a:latin typeface="Bree Serif"/>
              <a:ea typeface="Bree Serif"/>
              <a:cs typeface="Bree Serif"/>
              <a:sym typeface="Bree Serif"/>
            </a:endParaRPr>
          </a:p>
        </p:txBody>
      </p:sp>
      <p:sp>
        <p:nvSpPr>
          <p:cNvPr id="87" name="Google Shape;87;p15"/>
          <p:cNvSpPr txBox="1"/>
          <p:nvPr/>
        </p:nvSpPr>
        <p:spPr>
          <a:xfrm>
            <a:off x="4993500" y="3915450"/>
            <a:ext cx="2904600" cy="44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sz="2200">
                <a:solidFill>
                  <a:schemeClr val="lt1"/>
                </a:solidFill>
                <a:latin typeface="Bree Serif"/>
                <a:ea typeface="Bree Serif"/>
                <a:cs typeface="Bree Serif"/>
                <a:sym typeface="Bree Serif"/>
              </a:rPr>
              <a:t>Problemas genéticos</a:t>
            </a:r>
            <a:endParaRPr sz="2200">
              <a:solidFill>
                <a:schemeClr val="lt1"/>
              </a:solidFill>
              <a:latin typeface="Bree Serif"/>
              <a:ea typeface="Bree Serif"/>
              <a:cs typeface="Bree Serif"/>
              <a:sym typeface="Bree Serif"/>
            </a:endParaRPr>
          </a:p>
        </p:txBody>
      </p:sp>
      <p:cxnSp>
        <p:nvCxnSpPr>
          <p:cNvPr id="88" name="Google Shape;88;p15"/>
          <p:cNvCxnSpPr>
            <a:stCxn id="83" idx="3"/>
            <a:endCxn id="84" idx="1"/>
          </p:cNvCxnSpPr>
          <p:nvPr/>
        </p:nvCxnSpPr>
        <p:spPr>
          <a:xfrm>
            <a:off x="4572000" y="2766725"/>
            <a:ext cx="1008600" cy="0"/>
          </a:xfrm>
          <a:prstGeom prst="straightConnector1">
            <a:avLst/>
          </a:prstGeom>
          <a:noFill/>
          <a:ln cap="flat" cmpd="sng" w="9525">
            <a:solidFill>
              <a:schemeClr val="dk2"/>
            </a:solidFill>
            <a:prstDash val="solid"/>
            <a:round/>
            <a:headEnd len="med" w="med" type="none"/>
            <a:tailEnd len="med" w="med" type="triangle"/>
          </a:ln>
        </p:spPr>
      </p:cxnSp>
      <p:sp>
        <p:nvSpPr>
          <p:cNvPr id="89" name="Google Shape;89;p15"/>
          <p:cNvSpPr/>
          <p:nvPr/>
        </p:nvSpPr>
        <p:spPr>
          <a:xfrm>
            <a:off x="6620200" y="4781100"/>
            <a:ext cx="2523900" cy="362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s-419"/>
              <a:t>*Declaración del problema</a:t>
            </a:r>
            <a:endParaRPr b="1"/>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3" name="Shape 93"/>
        <p:cNvGrpSpPr/>
        <p:nvPr/>
      </p:nvGrpSpPr>
      <p:grpSpPr>
        <a:xfrm>
          <a:off x="0" y="0"/>
          <a:ext cx="0" cy="0"/>
          <a:chOff x="0" y="0"/>
          <a:chExt cx="0" cy="0"/>
        </a:xfrm>
      </p:grpSpPr>
      <p:sp>
        <p:nvSpPr>
          <p:cNvPr id="94" name="Google Shape;94;p16"/>
          <p:cNvSpPr txBox="1"/>
          <p:nvPr>
            <p:ph type="title"/>
          </p:nvPr>
        </p:nvSpPr>
        <p:spPr>
          <a:xfrm>
            <a:off x="931725" y="487300"/>
            <a:ext cx="6075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17AA28"/>
                </a:solidFill>
              </a:rPr>
              <a:t>HidroFarm</a:t>
            </a:r>
            <a:endParaRPr>
              <a:solidFill>
                <a:srgbClr val="17AA28"/>
              </a:solidFill>
            </a:endParaRPr>
          </a:p>
        </p:txBody>
      </p:sp>
      <p:sp>
        <p:nvSpPr>
          <p:cNvPr id="95" name="Google Shape;95;p16"/>
          <p:cNvSpPr txBox="1"/>
          <p:nvPr/>
        </p:nvSpPr>
        <p:spPr>
          <a:xfrm>
            <a:off x="627225" y="1341450"/>
            <a:ext cx="4080900" cy="4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700">
                <a:latin typeface="Comic Sans MS"/>
                <a:ea typeface="Comic Sans MS"/>
                <a:cs typeface="Comic Sans MS"/>
                <a:sym typeface="Comic Sans MS"/>
              </a:rPr>
              <a:t>Huerto hidropónico automatizado</a:t>
            </a:r>
            <a:endParaRPr sz="1700">
              <a:latin typeface="Comic Sans MS"/>
              <a:ea typeface="Comic Sans MS"/>
              <a:cs typeface="Comic Sans MS"/>
              <a:sym typeface="Comic Sans MS"/>
            </a:endParaRPr>
          </a:p>
        </p:txBody>
      </p:sp>
      <p:sp>
        <p:nvSpPr>
          <p:cNvPr id="96" name="Google Shape;96;p16"/>
          <p:cNvSpPr txBox="1"/>
          <p:nvPr/>
        </p:nvSpPr>
        <p:spPr>
          <a:xfrm>
            <a:off x="1062950" y="1975275"/>
            <a:ext cx="1604700" cy="453300"/>
          </a:xfrm>
          <a:prstGeom prst="rect">
            <a:avLst/>
          </a:prstGeom>
          <a:solidFill>
            <a:srgbClr val="FF393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600">
                <a:latin typeface="Courier New"/>
                <a:ea typeface="Courier New"/>
                <a:cs typeface="Courier New"/>
                <a:sym typeface="Courier New"/>
              </a:rPr>
              <a:t>Temperatura</a:t>
            </a:r>
            <a:endParaRPr b="1" sz="1600">
              <a:latin typeface="Courier New"/>
              <a:ea typeface="Courier New"/>
              <a:cs typeface="Courier New"/>
              <a:sym typeface="Courier New"/>
            </a:endParaRPr>
          </a:p>
        </p:txBody>
      </p:sp>
      <p:sp>
        <p:nvSpPr>
          <p:cNvPr id="97" name="Google Shape;97;p16"/>
          <p:cNvSpPr txBox="1"/>
          <p:nvPr/>
        </p:nvSpPr>
        <p:spPr>
          <a:xfrm>
            <a:off x="1062950" y="2609100"/>
            <a:ext cx="1604700" cy="453300"/>
          </a:xfrm>
          <a:prstGeom prst="rect">
            <a:avLst/>
          </a:prstGeom>
          <a:solidFill>
            <a:srgbClr val="93C47D"/>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600">
                <a:latin typeface="Courier New"/>
                <a:ea typeface="Courier New"/>
                <a:cs typeface="Courier New"/>
                <a:sym typeface="Courier New"/>
              </a:rPr>
              <a:t>Humedad</a:t>
            </a:r>
            <a:endParaRPr b="1" sz="1600">
              <a:latin typeface="Courier New"/>
              <a:ea typeface="Courier New"/>
              <a:cs typeface="Courier New"/>
              <a:sym typeface="Courier New"/>
            </a:endParaRPr>
          </a:p>
        </p:txBody>
      </p:sp>
      <p:sp>
        <p:nvSpPr>
          <p:cNvPr id="98" name="Google Shape;98;p16"/>
          <p:cNvSpPr txBox="1"/>
          <p:nvPr/>
        </p:nvSpPr>
        <p:spPr>
          <a:xfrm>
            <a:off x="1062950" y="3242925"/>
            <a:ext cx="1604700" cy="453300"/>
          </a:xfrm>
          <a:prstGeom prst="rect">
            <a:avLst/>
          </a:prstGeom>
          <a:solidFill>
            <a:srgbClr val="FFD54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1600">
                <a:latin typeface="Courier New"/>
                <a:ea typeface="Courier New"/>
                <a:cs typeface="Courier New"/>
                <a:sym typeface="Courier New"/>
              </a:rPr>
              <a:t>Luminosidad</a:t>
            </a:r>
            <a:endParaRPr b="1" sz="1600">
              <a:latin typeface="Courier New"/>
              <a:ea typeface="Courier New"/>
              <a:cs typeface="Courier New"/>
              <a:sym typeface="Courier New"/>
            </a:endParaRPr>
          </a:p>
        </p:txBody>
      </p:sp>
      <p:sp>
        <p:nvSpPr>
          <p:cNvPr id="99" name="Google Shape;99;p16"/>
          <p:cNvSpPr txBox="1"/>
          <p:nvPr/>
        </p:nvSpPr>
        <p:spPr>
          <a:xfrm>
            <a:off x="1062950" y="3963575"/>
            <a:ext cx="1604700" cy="652800"/>
          </a:xfrm>
          <a:prstGeom prst="rect">
            <a:avLst/>
          </a:prstGeom>
          <a:solidFill>
            <a:srgbClr val="5CA5E8"/>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600">
                <a:latin typeface="Courier New"/>
                <a:ea typeface="Courier New"/>
                <a:cs typeface="Courier New"/>
                <a:sym typeface="Courier New"/>
              </a:rPr>
              <a:t>Nivel de agua</a:t>
            </a:r>
            <a:endParaRPr b="1" sz="1600">
              <a:latin typeface="Courier New"/>
              <a:ea typeface="Courier New"/>
              <a:cs typeface="Courier New"/>
              <a:sym typeface="Courier New"/>
            </a:endParaRPr>
          </a:p>
        </p:txBody>
      </p:sp>
      <p:sp>
        <p:nvSpPr>
          <p:cNvPr id="100" name="Google Shape;100;p16"/>
          <p:cNvSpPr/>
          <p:nvPr/>
        </p:nvSpPr>
        <p:spPr>
          <a:xfrm>
            <a:off x="2900900" y="2675175"/>
            <a:ext cx="1402800" cy="652800"/>
          </a:xfrm>
          <a:prstGeom prst="notchedRightArrow">
            <a:avLst>
              <a:gd fmla="val 50000" name="adj1"/>
              <a:gd fmla="val 50000" name="adj2"/>
            </a:avLst>
          </a:prstGeom>
          <a:solidFill>
            <a:srgbClr val="C828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txBox="1"/>
          <p:nvPr/>
        </p:nvSpPr>
        <p:spPr>
          <a:xfrm>
            <a:off x="4536950" y="2675175"/>
            <a:ext cx="1604700" cy="453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s-419">
                <a:latin typeface="Ultra"/>
                <a:ea typeface="Ultra"/>
                <a:cs typeface="Ultra"/>
                <a:sym typeface="Ultra"/>
              </a:rPr>
              <a:t>SENSORES</a:t>
            </a:r>
            <a:endParaRPr>
              <a:latin typeface="Ultra"/>
              <a:ea typeface="Ultra"/>
              <a:cs typeface="Ultra"/>
              <a:sym typeface="Ultra"/>
            </a:endParaRPr>
          </a:p>
        </p:txBody>
      </p:sp>
      <p:pic>
        <p:nvPicPr>
          <p:cNvPr id="102" name="Google Shape;102;p16"/>
          <p:cNvPicPr preferRelativeResize="0"/>
          <p:nvPr/>
        </p:nvPicPr>
        <p:blipFill rotWithShape="1">
          <a:blip r:embed="rId4">
            <a:alphaModFix/>
          </a:blip>
          <a:srcRect b="25990" l="0" r="0" t="4517"/>
          <a:stretch/>
        </p:blipFill>
        <p:spPr>
          <a:xfrm>
            <a:off x="6374900" y="251262"/>
            <a:ext cx="2615951" cy="2423923"/>
          </a:xfrm>
          <a:prstGeom prst="rect">
            <a:avLst/>
          </a:prstGeom>
          <a:noFill/>
          <a:ln>
            <a:noFill/>
          </a:ln>
        </p:spPr>
      </p:pic>
      <p:pic>
        <p:nvPicPr>
          <p:cNvPr id="103" name="Google Shape;103;p16"/>
          <p:cNvPicPr preferRelativeResize="0"/>
          <p:nvPr/>
        </p:nvPicPr>
        <p:blipFill>
          <a:blip r:embed="rId5">
            <a:alphaModFix/>
          </a:blip>
          <a:stretch>
            <a:fillRect/>
          </a:stretch>
        </p:blipFill>
        <p:spPr>
          <a:xfrm>
            <a:off x="6293300" y="2911435"/>
            <a:ext cx="2697549" cy="20231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17"/>
          <p:cNvSpPr/>
          <p:nvPr/>
        </p:nvSpPr>
        <p:spPr>
          <a:xfrm>
            <a:off x="3026075" y="241750"/>
            <a:ext cx="2700900" cy="516600"/>
          </a:xfrm>
          <a:prstGeom prst="rect">
            <a:avLst/>
          </a:prstGeom>
          <a:solidFill>
            <a:srgbClr val="81B3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
        <p:nvSpPr>
          <p:cNvPr id="109" name="Google Shape;109;p17"/>
          <p:cNvSpPr txBox="1"/>
          <p:nvPr>
            <p:ph type="title"/>
          </p:nvPr>
        </p:nvSpPr>
        <p:spPr>
          <a:xfrm>
            <a:off x="3287600" y="185550"/>
            <a:ext cx="291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000000"/>
                </a:solidFill>
              </a:rPr>
              <a:t>Beneficios</a:t>
            </a:r>
            <a:endParaRPr>
              <a:solidFill>
                <a:srgbClr val="000000"/>
              </a:solidFill>
            </a:endParaRPr>
          </a:p>
        </p:txBody>
      </p:sp>
      <p:pic>
        <p:nvPicPr>
          <p:cNvPr id="110" name="Google Shape;110;p17"/>
          <p:cNvPicPr preferRelativeResize="0"/>
          <p:nvPr/>
        </p:nvPicPr>
        <p:blipFill>
          <a:blip r:embed="rId4">
            <a:alphaModFix/>
          </a:blip>
          <a:stretch>
            <a:fillRect/>
          </a:stretch>
        </p:blipFill>
        <p:spPr>
          <a:xfrm>
            <a:off x="2621313" y="2571745"/>
            <a:ext cx="3901375" cy="2439825"/>
          </a:xfrm>
          <a:prstGeom prst="rect">
            <a:avLst/>
          </a:prstGeom>
          <a:noFill/>
          <a:ln>
            <a:noFill/>
          </a:ln>
        </p:spPr>
      </p:pic>
      <p:pic>
        <p:nvPicPr>
          <p:cNvPr id="111" name="Google Shape;111;p17"/>
          <p:cNvPicPr preferRelativeResize="0"/>
          <p:nvPr/>
        </p:nvPicPr>
        <p:blipFill>
          <a:blip r:embed="rId5">
            <a:alphaModFix/>
          </a:blip>
          <a:stretch>
            <a:fillRect/>
          </a:stretch>
        </p:blipFill>
        <p:spPr>
          <a:xfrm>
            <a:off x="5460875" y="990150"/>
            <a:ext cx="3379450" cy="2160250"/>
          </a:xfrm>
          <a:prstGeom prst="rect">
            <a:avLst/>
          </a:prstGeom>
          <a:noFill/>
          <a:ln>
            <a:noFill/>
          </a:ln>
        </p:spPr>
      </p:pic>
      <p:pic>
        <p:nvPicPr>
          <p:cNvPr id="112" name="Google Shape;112;p17"/>
          <p:cNvPicPr preferRelativeResize="0"/>
          <p:nvPr/>
        </p:nvPicPr>
        <p:blipFill>
          <a:blip r:embed="rId6">
            <a:alphaModFix/>
          </a:blip>
          <a:stretch>
            <a:fillRect/>
          </a:stretch>
        </p:blipFill>
        <p:spPr>
          <a:xfrm>
            <a:off x="539525" y="990150"/>
            <a:ext cx="3197729" cy="2160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6" name="Shape 116"/>
        <p:cNvGrpSpPr/>
        <p:nvPr/>
      </p:nvGrpSpPr>
      <p:grpSpPr>
        <a:xfrm>
          <a:off x="0" y="0"/>
          <a:ext cx="0" cy="0"/>
          <a:chOff x="0" y="0"/>
          <a:chExt cx="0" cy="0"/>
        </a:xfrm>
      </p:grpSpPr>
      <p:sp>
        <p:nvSpPr>
          <p:cNvPr id="117" name="Google Shape;117;p18"/>
          <p:cNvSpPr/>
          <p:nvPr/>
        </p:nvSpPr>
        <p:spPr>
          <a:xfrm>
            <a:off x="725250" y="233425"/>
            <a:ext cx="7560900" cy="508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
        <p:nvSpPr>
          <p:cNvPr id="118" name="Google Shape;118;p18"/>
          <p:cNvSpPr txBox="1"/>
          <p:nvPr>
            <p:ph type="title"/>
          </p:nvPr>
        </p:nvSpPr>
        <p:spPr>
          <a:xfrm>
            <a:off x="685400" y="168925"/>
            <a:ext cx="7956600" cy="572700"/>
          </a:xfrm>
          <a:prstGeom prst="rect">
            <a:avLst/>
          </a:prstGeom>
          <a:solidFill>
            <a:srgbClr val="6FC65F"/>
          </a:solid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000000"/>
                </a:solidFill>
              </a:rPr>
              <a:t>Y, ¿en cuestiones de sustentabilidad?</a:t>
            </a:r>
            <a:endParaRPr>
              <a:solidFill>
                <a:srgbClr val="000000"/>
              </a:solidFill>
            </a:endParaRPr>
          </a:p>
        </p:txBody>
      </p:sp>
      <p:pic>
        <p:nvPicPr>
          <p:cNvPr id="119" name="Google Shape;119;p18"/>
          <p:cNvPicPr preferRelativeResize="0"/>
          <p:nvPr/>
        </p:nvPicPr>
        <p:blipFill>
          <a:blip r:embed="rId4">
            <a:alphaModFix/>
          </a:blip>
          <a:stretch>
            <a:fillRect/>
          </a:stretch>
        </p:blipFill>
        <p:spPr>
          <a:xfrm>
            <a:off x="368325" y="1104350"/>
            <a:ext cx="2486776" cy="1657850"/>
          </a:xfrm>
          <a:prstGeom prst="rect">
            <a:avLst/>
          </a:prstGeom>
          <a:noFill/>
          <a:ln>
            <a:noFill/>
          </a:ln>
        </p:spPr>
      </p:pic>
      <p:pic>
        <p:nvPicPr>
          <p:cNvPr id="120" name="Google Shape;120;p18"/>
          <p:cNvPicPr preferRelativeResize="0"/>
          <p:nvPr/>
        </p:nvPicPr>
        <p:blipFill>
          <a:blip r:embed="rId5">
            <a:alphaModFix/>
          </a:blip>
          <a:stretch>
            <a:fillRect/>
          </a:stretch>
        </p:blipFill>
        <p:spPr>
          <a:xfrm>
            <a:off x="2459025" y="2293600"/>
            <a:ext cx="944800" cy="944800"/>
          </a:xfrm>
          <a:prstGeom prst="rect">
            <a:avLst/>
          </a:prstGeom>
          <a:noFill/>
          <a:ln>
            <a:noFill/>
          </a:ln>
        </p:spPr>
      </p:pic>
      <p:pic>
        <p:nvPicPr>
          <p:cNvPr id="121" name="Google Shape;121;p18"/>
          <p:cNvPicPr preferRelativeResize="0"/>
          <p:nvPr/>
        </p:nvPicPr>
        <p:blipFill>
          <a:blip r:embed="rId6">
            <a:alphaModFix/>
          </a:blip>
          <a:stretch>
            <a:fillRect/>
          </a:stretch>
        </p:blipFill>
        <p:spPr>
          <a:xfrm>
            <a:off x="593700" y="3378600"/>
            <a:ext cx="2331620" cy="1600300"/>
          </a:xfrm>
          <a:prstGeom prst="rect">
            <a:avLst/>
          </a:prstGeom>
          <a:noFill/>
          <a:ln>
            <a:noFill/>
          </a:ln>
        </p:spPr>
      </p:pic>
      <p:sp>
        <p:nvSpPr>
          <p:cNvPr id="122" name="Google Shape;122;p18"/>
          <p:cNvSpPr txBox="1"/>
          <p:nvPr/>
        </p:nvSpPr>
        <p:spPr>
          <a:xfrm>
            <a:off x="851825" y="902850"/>
            <a:ext cx="1442700" cy="365700"/>
          </a:xfrm>
          <a:prstGeom prst="rect">
            <a:avLst/>
          </a:prstGeom>
          <a:solidFill>
            <a:srgbClr val="69BAF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a:latin typeface="Proxima Nova"/>
                <a:ea typeface="Proxima Nova"/>
                <a:cs typeface="Proxima Nova"/>
                <a:sym typeface="Proxima Nova"/>
              </a:rPr>
              <a:t>APROVECHAR</a:t>
            </a:r>
            <a:endParaRPr b="1">
              <a:latin typeface="Proxima Nova"/>
              <a:ea typeface="Proxima Nova"/>
              <a:cs typeface="Proxima Nova"/>
              <a:sym typeface="Proxima Nova"/>
            </a:endParaRPr>
          </a:p>
        </p:txBody>
      </p:sp>
      <p:sp>
        <p:nvSpPr>
          <p:cNvPr id="123" name="Google Shape;123;p18"/>
          <p:cNvSpPr txBox="1"/>
          <p:nvPr/>
        </p:nvSpPr>
        <p:spPr>
          <a:xfrm>
            <a:off x="1961125" y="3317675"/>
            <a:ext cx="1198800" cy="365700"/>
          </a:xfrm>
          <a:prstGeom prst="rect">
            <a:avLst/>
          </a:prstGeom>
          <a:solidFill>
            <a:srgbClr val="FFD54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a:latin typeface="Proxima Nova"/>
                <a:ea typeface="Proxima Nova"/>
                <a:cs typeface="Proxima Nova"/>
                <a:sym typeface="Proxima Nova"/>
              </a:rPr>
              <a:t>LOCALIZAR</a:t>
            </a:r>
            <a:endParaRPr b="1">
              <a:latin typeface="Proxima Nova"/>
              <a:ea typeface="Proxima Nova"/>
              <a:cs typeface="Proxima Nova"/>
              <a:sym typeface="Proxima Nova"/>
            </a:endParaRPr>
          </a:p>
        </p:txBody>
      </p:sp>
      <p:pic>
        <p:nvPicPr>
          <p:cNvPr id="124" name="Google Shape;124;p18"/>
          <p:cNvPicPr preferRelativeResize="0"/>
          <p:nvPr/>
        </p:nvPicPr>
        <p:blipFill>
          <a:blip r:embed="rId7">
            <a:alphaModFix/>
          </a:blip>
          <a:stretch>
            <a:fillRect/>
          </a:stretch>
        </p:blipFill>
        <p:spPr>
          <a:xfrm>
            <a:off x="4850100" y="962300"/>
            <a:ext cx="2686424" cy="1789525"/>
          </a:xfrm>
          <a:prstGeom prst="rect">
            <a:avLst/>
          </a:prstGeom>
          <a:noFill/>
          <a:ln>
            <a:noFill/>
          </a:ln>
        </p:spPr>
      </p:pic>
      <p:sp>
        <p:nvSpPr>
          <p:cNvPr id="125" name="Google Shape;125;p18"/>
          <p:cNvSpPr txBox="1"/>
          <p:nvPr/>
        </p:nvSpPr>
        <p:spPr>
          <a:xfrm>
            <a:off x="6517050" y="965725"/>
            <a:ext cx="1383300" cy="365700"/>
          </a:xfrm>
          <a:prstGeom prst="rect">
            <a:avLst/>
          </a:prstGeom>
          <a:solidFill>
            <a:srgbClr val="6FC65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a:latin typeface="Proxima Nova"/>
                <a:ea typeface="Proxima Nova"/>
                <a:cs typeface="Proxima Nova"/>
                <a:sym typeface="Proxima Nova"/>
              </a:rPr>
              <a:t>RENDIMIENTO</a:t>
            </a:r>
            <a:endParaRPr b="1">
              <a:latin typeface="Proxima Nova"/>
              <a:ea typeface="Proxima Nova"/>
              <a:cs typeface="Proxima Nova"/>
              <a:sym typeface="Proxima Nova"/>
            </a:endParaRPr>
          </a:p>
        </p:txBody>
      </p:sp>
      <p:sp>
        <p:nvSpPr>
          <p:cNvPr id="126" name="Google Shape;126;p18"/>
          <p:cNvSpPr txBox="1"/>
          <p:nvPr/>
        </p:nvSpPr>
        <p:spPr>
          <a:xfrm>
            <a:off x="4697700" y="2675625"/>
            <a:ext cx="3202500" cy="42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i="1" lang="es-419" sz="1600">
                <a:solidFill>
                  <a:schemeClr val="dk2"/>
                </a:solidFill>
                <a:latin typeface="Proxima Nova"/>
                <a:ea typeface="Proxima Nova"/>
                <a:cs typeface="Proxima Nova"/>
                <a:sym typeface="Proxima Nova"/>
              </a:rPr>
              <a:t>25 plantas mt</a:t>
            </a:r>
            <a:r>
              <a:rPr baseline="30000" i="1" lang="es-419" sz="1600">
                <a:solidFill>
                  <a:schemeClr val="dk2"/>
                </a:solidFill>
                <a:latin typeface="Proxima Nova"/>
                <a:ea typeface="Proxima Nova"/>
                <a:cs typeface="Proxima Nova"/>
                <a:sym typeface="Proxima Nova"/>
              </a:rPr>
              <a:t>2</a:t>
            </a:r>
            <a:r>
              <a:rPr i="1" lang="es-419" sz="1600">
                <a:solidFill>
                  <a:schemeClr val="dk2"/>
                </a:solidFill>
                <a:latin typeface="Proxima Nova"/>
                <a:ea typeface="Proxima Nova"/>
                <a:cs typeface="Proxima Nova"/>
                <a:sym typeface="Proxima Nova"/>
              </a:rPr>
              <a:t> vs 6-8 (tradicional)</a:t>
            </a:r>
            <a:endParaRPr i="1"/>
          </a:p>
        </p:txBody>
      </p:sp>
      <p:pic>
        <p:nvPicPr>
          <p:cNvPr id="127" name="Google Shape;127;p18"/>
          <p:cNvPicPr preferRelativeResize="0"/>
          <p:nvPr/>
        </p:nvPicPr>
        <p:blipFill>
          <a:blip r:embed="rId8">
            <a:alphaModFix/>
          </a:blip>
          <a:stretch>
            <a:fillRect/>
          </a:stretch>
        </p:blipFill>
        <p:spPr>
          <a:xfrm>
            <a:off x="4908621" y="3220100"/>
            <a:ext cx="2569373" cy="1917300"/>
          </a:xfrm>
          <a:prstGeom prst="rect">
            <a:avLst/>
          </a:prstGeom>
          <a:noFill/>
          <a:ln>
            <a:noFill/>
          </a:ln>
        </p:spPr>
      </p:pic>
      <p:sp>
        <p:nvSpPr>
          <p:cNvPr id="128" name="Google Shape;128;p18"/>
          <p:cNvSpPr txBox="1"/>
          <p:nvPr/>
        </p:nvSpPr>
        <p:spPr>
          <a:xfrm>
            <a:off x="6772325" y="3238400"/>
            <a:ext cx="1254900" cy="365700"/>
          </a:xfrm>
          <a:prstGeom prst="rect">
            <a:avLst/>
          </a:prstGeom>
          <a:solidFill>
            <a:srgbClr val="ED3F3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a:latin typeface="Proxima Nova"/>
                <a:ea typeface="Proxima Nova"/>
                <a:cs typeface="Proxima Nova"/>
                <a:sym typeface="Proxima Nova"/>
              </a:rPr>
              <a:t>COSECHAS</a:t>
            </a:r>
            <a:endParaRPr b="1">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2" name="Shape 132"/>
        <p:cNvGrpSpPr/>
        <p:nvPr/>
      </p:nvGrpSpPr>
      <p:grpSpPr>
        <a:xfrm>
          <a:off x="0" y="0"/>
          <a:ext cx="0" cy="0"/>
          <a:chOff x="0" y="0"/>
          <a:chExt cx="0" cy="0"/>
        </a:xfrm>
      </p:grpSpPr>
      <p:sp>
        <p:nvSpPr>
          <p:cNvPr id="133" name="Google Shape;133;p19"/>
          <p:cNvSpPr/>
          <p:nvPr/>
        </p:nvSpPr>
        <p:spPr>
          <a:xfrm>
            <a:off x="1142075" y="325125"/>
            <a:ext cx="6919200" cy="691800"/>
          </a:xfrm>
          <a:prstGeom prst="rect">
            <a:avLst/>
          </a:prstGeom>
          <a:solidFill>
            <a:srgbClr val="76B00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
        <p:nvSpPr>
          <p:cNvPr id="134" name="Google Shape;134;p19"/>
          <p:cNvSpPr txBox="1"/>
          <p:nvPr>
            <p:ph type="title"/>
          </p:nvPr>
        </p:nvSpPr>
        <p:spPr>
          <a:xfrm>
            <a:off x="1196600" y="350450"/>
            <a:ext cx="7032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000000"/>
                </a:solidFill>
              </a:rPr>
              <a:t>Sustentabilidad - Calidad de vida</a:t>
            </a:r>
            <a:endParaRPr>
              <a:solidFill>
                <a:srgbClr val="000000"/>
              </a:solidFill>
            </a:endParaRPr>
          </a:p>
        </p:txBody>
      </p:sp>
      <p:pic>
        <p:nvPicPr>
          <p:cNvPr id="135" name="Google Shape;135;p19"/>
          <p:cNvPicPr preferRelativeResize="0"/>
          <p:nvPr/>
        </p:nvPicPr>
        <p:blipFill>
          <a:blip r:embed="rId4">
            <a:alphaModFix/>
          </a:blip>
          <a:stretch>
            <a:fillRect/>
          </a:stretch>
        </p:blipFill>
        <p:spPr>
          <a:xfrm>
            <a:off x="1499400" y="1976000"/>
            <a:ext cx="2905401" cy="2199675"/>
          </a:xfrm>
          <a:prstGeom prst="rect">
            <a:avLst/>
          </a:prstGeom>
          <a:noFill/>
          <a:ln>
            <a:noFill/>
          </a:ln>
        </p:spPr>
      </p:pic>
      <p:pic>
        <p:nvPicPr>
          <p:cNvPr id="136" name="Google Shape;136;p19"/>
          <p:cNvPicPr preferRelativeResize="0"/>
          <p:nvPr/>
        </p:nvPicPr>
        <p:blipFill>
          <a:blip r:embed="rId5">
            <a:alphaModFix/>
          </a:blip>
          <a:stretch>
            <a:fillRect/>
          </a:stretch>
        </p:blipFill>
        <p:spPr>
          <a:xfrm>
            <a:off x="5196875" y="1976000"/>
            <a:ext cx="2199675" cy="2199675"/>
          </a:xfrm>
          <a:prstGeom prst="rect">
            <a:avLst/>
          </a:prstGeom>
          <a:noFill/>
          <a:ln>
            <a:noFill/>
          </a:ln>
        </p:spPr>
      </p:pic>
      <p:sp>
        <p:nvSpPr>
          <p:cNvPr id="137" name="Google Shape;137;p19"/>
          <p:cNvSpPr/>
          <p:nvPr/>
        </p:nvSpPr>
        <p:spPr>
          <a:xfrm rot="2050149">
            <a:off x="3445281" y="1084990"/>
            <a:ext cx="268678" cy="729151"/>
          </a:xfrm>
          <a:prstGeom prst="downArrow">
            <a:avLst>
              <a:gd fmla="val 50000" name="adj1"/>
              <a:gd fmla="val 50000" name="adj2"/>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p:nvPr/>
        </p:nvSpPr>
        <p:spPr>
          <a:xfrm rot="-1894690">
            <a:off x="5772760" y="1086022"/>
            <a:ext cx="268685" cy="729033"/>
          </a:xfrm>
          <a:prstGeom prst="downArrow">
            <a:avLst>
              <a:gd fmla="val 50000" name="adj1"/>
              <a:gd fmla="val 50000" name="adj2"/>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2" name="Shape 142"/>
        <p:cNvGrpSpPr/>
        <p:nvPr/>
      </p:nvGrpSpPr>
      <p:grpSpPr>
        <a:xfrm>
          <a:off x="0" y="0"/>
          <a:ext cx="0" cy="0"/>
          <a:chOff x="0" y="0"/>
          <a:chExt cx="0" cy="0"/>
        </a:xfrm>
      </p:grpSpPr>
      <p:sp>
        <p:nvSpPr>
          <p:cNvPr id="143" name="Google Shape;143;p20"/>
          <p:cNvSpPr txBox="1"/>
          <p:nvPr>
            <p:ph type="title"/>
          </p:nvPr>
        </p:nvSpPr>
        <p:spPr>
          <a:xfrm>
            <a:off x="781950" y="459700"/>
            <a:ext cx="7774800" cy="572700"/>
          </a:xfrm>
          <a:prstGeom prst="rect">
            <a:avLst/>
          </a:prstGeom>
          <a:solidFill>
            <a:srgbClr val="57BE6D"/>
          </a:solidFill>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351C75"/>
                </a:solidFill>
              </a:rPr>
              <a:t>Innovación &amp; Transformación Digital</a:t>
            </a:r>
            <a:endParaRPr>
              <a:solidFill>
                <a:srgbClr val="351C75"/>
              </a:solidFill>
            </a:endParaRPr>
          </a:p>
        </p:txBody>
      </p:sp>
      <p:sp>
        <p:nvSpPr>
          <p:cNvPr id="144" name="Google Shape;144;p20"/>
          <p:cNvSpPr txBox="1"/>
          <p:nvPr>
            <p:ph idx="1" type="body"/>
          </p:nvPr>
        </p:nvSpPr>
        <p:spPr>
          <a:xfrm>
            <a:off x="311700" y="1322450"/>
            <a:ext cx="3000000" cy="762000"/>
          </a:xfrm>
          <a:prstGeom prst="rect">
            <a:avLst/>
          </a:prstGeom>
          <a:solidFill>
            <a:srgbClr val="B77FE3"/>
          </a:solidFill>
        </p:spPr>
        <p:txBody>
          <a:bodyPr anchorCtr="0" anchor="t" bIns="91425" lIns="91425" spcFirstLastPara="1" rIns="91425" wrap="square" tIns="91425">
            <a:noAutofit/>
          </a:bodyPr>
          <a:lstStyle/>
          <a:p>
            <a:pPr indent="0" lvl="0" marL="0" rtl="0" algn="l">
              <a:spcBef>
                <a:spcPts val="0"/>
              </a:spcBef>
              <a:spcAft>
                <a:spcPts val="1600"/>
              </a:spcAft>
              <a:buNone/>
            </a:pPr>
            <a:r>
              <a:rPr b="1" lang="es-419">
                <a:solidFill>
                  <a:srgbClr val="000000"/>
                </a:solidFill>
                <a:latin typeface="Bree Serif"/>
                <a:ea typeface="Bree Serif"/>
                <a:cs typeface="Bree Serif"/>
                <a:sym typeface="Bree Serif"/>
              </a:rPr>
              <a:t>Controlar sin necesidad de estar.</a:t>
            </a:r>
            <a:endParaRPr b="1">
              <a:solidFill>
                <a:srgbClr val="000000"/>
              </a:solidFill>
              <a:latin typeface="Bree Serif"/>
              <a:ea typeface="Bree Serif"/>
              <a:cs typeface="Bree Serif"/>
              <a:sym typeface="Bree Serif"/>
            </a:endParaRPr>
          </a:p>
        </p:txBody>
      </p:sp>
      <p:pic>
        <p:nvPicPr>
          <p:cNvPr id="145" name="Google Shape;145;p20"/>
          <p:cNvPicPr preferRelativeResize="0"/>
          <p:nvPr/>
        </p:nvPicPr>
        <p:blipFill rotWithShape="1">
          <a:blip r:embed="rId4">
            <a:alphaModFix/>
          </a:blip>
          <a:srcRect b="0" l="25584" r="0" t="0"/>
          <a:stretch/>
        </p:blipFill>
        <p:spPr>
          <a:xfrm>
            <a:off x="4976325" y="1122567"/>
            <a:ext cx="4040675" cy="2244058"/>
          </a:xfrm>
          <a:prstGeom prst="rect">
            <a:avLst/>
          </a:prstGeom>
          <a:noFill/>
          <a:ln>
            <a:noFill/>
          </a:ln>
        </p:spPr>
      </p:pic>
      <p:sp>
        <p:nvSpPr>
          <p:cNvPr id="146" name="Google Shape;146;p20"/>
          <p:cNvSpPr txBox="1"/>
          <p:nvPr/>
        </p:nvSpPr>
        <p:spPr>
          <a:xfrm>
            <a:off x="1799050" y="2374500"/>
            <a:ext cx="2934900" cy="762000"/>
          </a:xfrm>
          <a:prstGeom prst="rect">
            <a:avLst/>
          </a:prstGeom>
          <a:solidFill>
            <a:srgbClr val="A66DD2"/>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419" sz="1800">
                <a:latin typeface="Bree Serif"/>
                <a:ea typeface="Bree Serif"/>
                <a:cs typeface="Bree Serif"/>
                <a:sym typeface="Bree Serif"/>
              </a:rPr>
              <a:t>Visualizar datos en tiempo real.</a:t>
            </a:r>
            <a:endParaRPr b="1" sz="1800">
              <a:latin typeface="Bree Serif"/>
              <a:ea typeface="Bree Serif"/>
              <a:cs typeface="Bree Serif"/>
              <a:sym typeface="Bree Serif"/>
            </a:endParaRPr>
          </a:p>
          <a:p>
            <a:pPr indent="0" lvl="0" marL="0" rtl="0" algn="l">
              <a:lnSpc>
                <a:spcPct val="115000"/>
              </a:lnSpc>
              <a:spcBef>
                <a:spcPts val="1600"/>
              </a:spcBef>
              <a:spcAft>
                <a:spcPts val="1600"/>
              </a:spcAft>
              <a:buNone/>
            </a:pPr>
            <a:r>
              <a:t/>
            </a:r>
            <a:endParaRPr b="1">
              <a:latin typeface="Bree Serif"/>
              <a:ea typeface="Bree Serif"/>
              <a:cs typeface="Bree Serif"/>
              <a:sym typeface="Bree Serif"/>
            </a:endParaRPr>
          </a:p>
        </p:txBody>
      </p:sp>
      <p:sp>
        <p:nvSpPr>
          <p:cNvPr id="147" name="Google Shape;147;p20"/>
          <p:cNvSpPr txBox="1"/>
          <p:nvPr/>
        </p:nvSpPr>
        <p:spPr>
          <a:xfrm>
            <a:off x="2872525" y="3594025"/>
            <a:ext cx="3000000" cy="762000"/>
          </a:xfrm>
          <a:prstGeom prst="rect">
            <a:avLst/>
          </a:prstGeom>
          <a:solidFill>
            <a:srgbClr val="9D4BDC"/>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s-419" sz="1800">
                <a:latin typeface="Bree Serif"/>
                <a:ea typeface="Bree Serif"/>
                <a:cs typeface="Bree Serif"/>
                <a:sym typeface="Bree Serif"/>
              </a:rPr>
              <a:t>Ahorro de recursos (naturales y económicos).</a:t>
            </a:r>
            <a:endParaRPr b="1">
              <a:latin typeface="Bree Serif"/>
              <a:ea typeface="Bree Serif"/>
              <a:cs typeface="Bree Serif"/>
              <a:sym typeface="Bree Serif"/>
            </a:endParaRPr>
          </a:p>
        </p:txBody>
      </p:sp>
      <p:sp>
        <p:nvSpPr>
          <p:cNvPr id="148" name="Google Shape;148;p20"/>
          <p:cNvSpPr txBox="1"/>
          <p:nvPr/>
        </p:nvSpPr>
        <p:spPr>
          <a:xfrm>
            <a:off x="6144000" y="4203100"/>
            <a:ext cx="3000000" cy="762000"/>
          </a:xfrm>
          <a:prstGeom prst="rect">
            <a:avLst/>
          </a:prstGeom>
          <a:solidFill>
            <a:srgbClr val="8A24D9"/>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s-419" sz="1800">
                <a:latin typeface="Bree Serif"/>
                <a:ea typeface="Bree Serif"/>
                <a:cs typeface="Bree Serif"/>
                <a:sym typeface="Bree Serif"/>
              </a:rPr>
              <a:t>Decisiones basadas en datos actuales. </a:t>
            </a:r>
            <a:endParaRPr b="1">
              <a:latin typeface="Bree Serif"/>
              <a:ea typeface="Bree Serif"/>
              <a:cs typeface="Bree Serif"/>
              <a:sym typeface="Bree Serif"/>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 name="Shape 152"/>
        <p:cNvGrpSpPr/>
        <p:nvPr/>
      </p:nvGrpSpPr>
      <p:grpSpPr>
        <a:xfrm>
          <a:off x="0" y="0"/>
          <a:ext cx="0" cy="0"/>
          <a:chOff x="0" y="0"/>
          <a:chExt cx="0" cy="0"/>
        </a:xfrm>
      </p:grpSpPr>
      <p:sp>
        <p:nvSpPr>
          <p:cNvPr id="153" name="Google Shape;153;p21"/>
          <p:cNvSpPr txBox="1"/>
          <p:nvPr>
            <p:ph type="title"/>
          </p:nvPr>
        </p:nvSpPr>
        <p:spPr>
          <a:xfrm>
            <a:off x="2339550" y="486900"/>
            <a:ext cx="4102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000000"/>
                </a:solidFill>
              </a:rPr>
              <a:t>Panorama General</a:t>
            </a:r>
            <a:endParaRPr>
              <a:solidFill>
                <a:srgbClr val="000000"/>
              </a:solidFill>
            </a:endParaRPr>
          </a:p>
        </p:txBody>
      </p:sp>
      <p:pic>
        <p:nvPicPr>
          <p:cNvPr id="154" name="Google Shape;154;p21"/>
          <p:cNvPicPr preferRelativeResize="0"/>
          <p:nvPr/>
        </p:nvPicPr>
        <p:blipFill>
          <a:blip r:embed="rId4">
            <a:alphaModFix/>
          </a:blip>
          <a:stretch>
            <a:fillRect/>
          </a:stretch>
        </p:blipFill>
        <p:spPr>
          <a:xfrm>
            <a:off x="2153800" y="1171925"/>
            <a:ext cx="1500042" cy="3750075"/>
          </a:xfrm>
          <a:prstGeom prst="rect">
            <a:avLst/>
          </a:prstGeom>
          <a:noFill/>
          <a:ln>
            <a:noFill/>
          </a:ln>
        </p:spPr>
      </p:pic>
      <p:pic>
        <p:nvPicPr>
          <p:cNvPr id="155" name="Google Shape;155;p21"/>
          <p:cNvPicPr preferRelativeResize="0"/>
          <p:nvPr/>
        </p:nvPicPr>
        <p:blipFill>
          <a:blip r:embed="rId5">
            <a:alphaModFix/>
          </a:blip>
          <a:stretch>
            <a:fillRect/>
          </a:stretch>
        </p:blipFill>
        <p:spPr>
          <a:xfrm>
            <a:off x="5036150" y="1171886"/>
            <a:ext cx="1500050" cy="375016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